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05930-9204-4380-B400-284691015CE0}" v="2" dt="2019-02-04T13:45:07.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67" d="100"/>
          <a:sy n="67" d="100"/>
        </p:scale>
        <p:origin x="12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0D205930-9204-4380-B400-284691015CE0}"/>
    <pc:docChg chg="modSld">
      <pc:chgData name="Jan Fitzpatrick" userId="d1b284ec-d1dd-4765-b823-b34899491c26" providerId="ADAL" clId="{0D205930-9204-4380-B400-284691015CE0}" dt="2019-02-04T15:52:30.291" v="182" actId="404"/>
      <pc:docMkLst>
        <pc:docMk/>
      </pc:docMkLst>
      <pc:sldChg chg="modSp">
        <pc:chgData name="Jan Fitzpatrick" userId="d1b284ec-d1dd-4765-b823-b34899491c26" providerId="ADAL" clId="{0D205930-9204-4380-B400-284691015CE0}" dt="2019-02-04T13:43:19.651" v="27" actId="20577"/>
        <pc:sldMkLst>
          <pc:docMk/>
          <pc:sldMk cId="2637481266" sldId="256"/>
        </pc:sldMkLst>
        <pc:spChg chg="mod">
          <ac:chgData name="Jan Fitzpatrick" userId="d1b284ec-d1dd-4765-b823-b34899491c26" providerId="ADAL" clId="{0D205930-9204-4380-B400-284691015CE0}" dt="2019-02-04T13:43:19.651" v="27" actId="20577"/>
          <ac:spMkLst>
            <pc:docMk/>
            <pc:sldMk cId="2637481266" sldId="256"/>
            <ac:spMk id="19" creationId="{5252A847-DE45-4FA3-A1F8-EEBEB845FF8E}"/>
          </ac:spMkLst>
        </pc:spChg>
      </pc:sldChg>
      <pc:sldChg chg="modSp">
        <pc:chgData name="Jan Fitzpatrick" userId="d1b284ec-d1dd-4765-b823-b34899491c26" providerId="ADAL" clId="{0D205930-9204-4380-B400-284691015CE0}" dt="2019-02-04T13:47:47.023" v="60" actId="20577"/>
        <pc:sldMkLst>
          <pc:docMk/>
          <pc:sldMk cId="2937992390" sldId="378"/>
        </pc:sldMkLst>
        <pc:spChg chg="mod">
          <ac:chgData name="Jan Fitzpatrick" userId="d1b284ec-d1dd-4765-b823-b34899491c26" providerId="ADAL" clId="{0D205930-9204-4380-B400-284691015CE0}" dt="2019-02-04T13:47:47.023" v="60" actId="20577"/>
          <ac:spMkLst>
            <pc:docMk/>
            <pc:sldMk cId="2937992390" sldId="378"/>
            <ac:spMk id="19" creationId="{5252A847-DE45-4FA3-A1F8-EEBEB845FF8E}"/>
          </ac:spMkLst>
        </pc:spChg>
      </pc:sldChg>
      <pc:sldChg chg="modSp">
        <pc:chgData name="Jan Fitzpatrick" userId="d1b284ec-d1dd-4765-b823-b34899491c26" providerId="ADAL" clId="{0D205930-9204-4380-B400-284691015CE0}" dt="2019-02-04T13:50:43.630" v="81" actId="120"/>
        <pc:sldMkLst>
          <pc:docMk/>
          <pc:sldMk cId="2430506362" sldId="379"/>
        </pc:sldMkLst>
        <pc:spChg chg="mod">
          <ac:chgData name="Jan Fitzpatrick" userId="d1b284ec-d1dd-4765-b823-b34899491c26" providerId="ADAL" clId="{0D205930-9204-4380-B400-284691015CE0}" dt="2019-02-04T13:50:43.630" v="81" actId="120"/>
          <ac:spMkLst>
            <pc:docMk/>
            <pc:sldMk cId="2430506362" sldId="379"/>
            <ac:spMk id="19" creationId="{5252A847-DE45-4FA3-A1F8-EEBEB845FF8E}"/>
          </ac:spMkLst>
        </pc:spChg>
      </pc:sldChg>
      <pc:sldChg chg="modSp">
        <pc:chgData name="Jan Fitzpatrick" userId="d1b284ec-d1dd-4765-b823-b34899491c26" providerId="ADAL" clId="{0D205930-9204-4380-B400-284691015CE0}" dt="2019-02-04T13:50:28.179" v="74" actId="20577"/>
        <pc:sldMkLst>
          <pc:docMk/>
          <pc:sldMk cId="2716674287" sldId="380"/>
        </pc:sldMkLst>
        <pc:spChg chg="mod">
          <ac:chgData name="Jan Fitzpatrick" userId="d1b284ec-d1dd-4765-b823-b34899491c26" providerId="ADAL" clId="{0D205930-9204-4380-B400-284691015CE0}" dt="2019-02-04T13:50:28.179" v="74" actId="20577"/>
          <ac:spMkLst>
            <pc:docMk/>
            <pc:sldMk cId="2716674287" sldId="380"/>
            <ac:spMk id="19" creationId="{5252A847-DE45-4FA3-A1F8-EEBEB845FF8E}"/>
          </ac:spMkLst>
        </pc:spChg>
      </pc:sldChg>
      <pc:sldChg chg="modSp">
        <pc:chgData name="Jan Fitzpatrick" userId="d1b284ec-d1dd-4765-b823-b34899491c26" providerId="ADAL" clId="{0D205930-9204-4380-B400-284691015CE0}" dt="2019-02-04T13:52:16.624" v="162" actId="20577"/>
        <pc:sldMkLst>
          <pc:docMk/>
          <pc:sldMk cId="2606236866" sldId="381"/>
        </pc:sldMkLst>
        <pc:spChg chg="mod">
          <ac:chgData name="Jan Fitzpatrick" userId="d1b284ec-d1dd-4765-b823-b34899491c26" providerId="ADAL" clId="{0D205930-9204-4380-B400-284691015CE0}" dt="2019-02-04T13:52:16.624" v="162" actId="20577"/>
          <ac:spMkLst>
            <pc:docMk/>
            <pc:sldMk cId="2606236866" sldId="381"/>
            <ac:spMk id="19" creationId="{5252A847-DE45-4FA3-A1F8-EEBEB845FF8E}"/>
          </ac:spMkLst>
        </pc:spChg>
      </pc:sldChg>
      <pc:sldChg chg="modSp">
        <pc:chgData name="Jan Fitzpatrick" userId="d1b284ec-d1dd-4765-b823-b34899491c26" providerId="ADAL" clId="{0D205930-9204-4380-B400-284691015CE0}" dt="2019-02-04T13:52:27.825" v="181" actId="20577"/>
        <pc:sldMkLst>
          <pc:docMk/>
          <pc:sldMk cId="238541787" sldId="382"/>
        </pc:sldMkLst>
        <pc:spChg chg="mod">
          <ac:chgData name="Jan Fitzpatrick" userId="d1b284ec-d1dd-4765-b823-b34899491c26" providerId="ADAL" clId="{0D205930-9204-4380-B400-284691015CE0}" dt="2019-02-04T13:52:27.825" v="181" actId="20577"/>
          <ac:spMkLst>
            <pc:docMk/>
            <pc:sldMk cId="238541787" sldId="382"/>
            <ac:spMk id="19" creationId="{5252A847-DE45-4FA3-A1F8-EEBEB845FF8E}"/>
          </ac:spMkLst>
        </pc:spChg>
      </pc:sldChg>
      <pc:sldChg chg="modSp">
        <pc:chgData name="Jan Fitzpatrick" userId="d1b284ec-d1dd-4765-b823-b34899491c26" providerId="ADAL" clId="{0D205930-9204-4380-B400-284691015CE0}" dt="2019-02-04T13:45:45.469" v="32" actId="404"/>
        <pc:sldMkLst>
          <pc:docMk/>
          <pc:sldMk cId="867912453" sldId="387"/>
        </pc:sldMkLst>
        <pc:spChg chg="mod">
          <ac:chgData name="Jan Fitzpatrick" userId="d1b284ec-d1dd-4765-b823-b34899491c26" providerId="ADAL" clId="{0D205930-9204-4380-B400-284691015CE0}" dt="2019-02-04T13:45:45.469" v="32" actId="404"/>
          <ac:spMkLst>
            <pc:docMk/>
            <pc:sldMk cId="867912453" sldId="387"/>
            <ac:spMk id="19" creationId="{5252A847-DE45-4FA3-A1F8-EEBEB845FF8E}"/>
          </ac:spMkLst>
        </pc:spChg>
      </pc:sldChg>
      <pc:sldChg chg="addSp modSp">
        <pc:chgData name="Jan Fitzpatrick" userId="d1b284ec-d1dd-4765-b823-b34899491c26" providerId="ADAL" clId="{0D205930-9204-4380-B400-284691015CE0}" dt="2019-02-04T13:45:18.342" v="30" actId="208"/>
        <pc:sldMkLst>
          <pc:docMk/>
          <pc:sldMk cId="1481389111" sldId="388"/>
        </pc:sldMkLst>
        <pc:cxnChg chg="add mod">
          <ac:chgData name="Jan Fitzpatrick" userId="d1b284ec-d1dd-4765-b823-b34899491c26" providerId="ADAL" clId="{0D205930-9204-4380-B400-284691015CE0}" dt="2019-02-04T13:45:18.342" v="30" actId="208"/>
          <ac:cxnSpMkLst>
            <pc:docMk/>
            <pc:sldMk cId="1481389111" sldId="388"/>
            <ac:cxnSpMk id="9" creationId="{D697E8CF-EA7A-4DF3-AB21-24E7E8342656}"/>
          </ac:cxnSpMkLst>
        </pc:cxnChg>
      </pc:sldChg>
      <pc:sldChg chg="modSp">
        <pc:chgData name="Jan Fitzpatrick" userId="d1b284ec-d1dd-4765-b823-b34899491c26" providerId="ADAL" clId="{0D205930-9204-4380-B400-284691015CE0}" dt="2019-02-04T13:50:54.392" v="83" actId="120"/>
        <pc:sldMkLst>
          <pc:docMk/>
          <pc:sldMk cId="3697738590" sldId="390"/>
        </pc:sldMkLst>
        <pc:spChg chg="mod">
          <ac:chgData name="Jan Fitzpatrick" userId="d1b284ec-d1dd-4765-b823-b34899491c26" providerId="ADAL" clId="{0D205930-9204-4380-B400-284691015CE0}" dt="2019-02-04T13:50:54.392" v="83" actId="120"/>
          <ac:spMkLst>
            <pc:docMk/>
            <pc:sldMk cId="3697738590" sldId="390"/>
            <ac:spMk id="19" creationId="{5252A847-DE45-4FA3-A1F8-EEBEB845FF8E}"/>
          </ac:spMkLst>
        </pc:spChg>
      </pc:sldChg>
      <pc:sldChg chg="modSp">
        <pc:chgData name="Jan Fitzpatrick" userId="d1b284ec-d1dd-4765-b823-b34899491c26" providerId="ADAL" clId="{0D205930-9204-4380-B400-284691015CE0}" dt="2019-02-04T15:52:30.291" v="182" actId="404"/>
        <pc:sldMkLst>
          <pc:docMk/>
          <pc:sldMk cId="150979759" sldId="391"/>
        </pc:sldMkLst>
        <pc:spChg chg="mod">
          <ac:chgData name="Jan Fitzpatrick" userId="d1b284ec-d1dd-4765-b823-b34899491c26" providerId="ADAL" clId="{0D205930-9204-4380-B400-284691015CE0}" dt="2019-02-04T15:52:30.291" v="182" actId="404"/>
          <ac:spMkLst>
            <pc:docMk/>
            <pc:sldMk cId="150979759" sldId="391"/>
            <ac:spMk id="19" creationId="{5252A847-DE45-4FA3-A1F8-EEBEB845FF8E}"/>
          </ac:spMkLst>
        </pc:spChg>
      </pc:sldChg>
      <pc:sldChg chg="modSp">
        <pc:chgData name="Jan Fitzpatrick" userId="d1b284ec-d1dd-4765-b823-b34899491c26" providerId="ADAL" clId="{0D205930-9204-4380-B400-284691015CE0}" dt="2019-02-04T13:47:06.706" v="34" actId="120"/>
        <pc:sldMkLst>
          <pc:docMk/>
          <pc:sldMk cId="3133937395" sldId="392"/>
        </pc:sldMkLst>
        <pc:spChg chg="mod">
          <ac:chgData name="Jan Fitzpatrick" userId="d1b284ec-d1dd-4765-b823-b34899491c26" providerId="ADAL" clId="{0D205930-9204-4380-B400-284691015CE0}" dt="2019-02-04T13:47:06.706" v="34" actId="120"/>
          <ac:spMkLst>
            <pc:docMk/>
            <pc:sldMk cId="3133937395" sldId="392"/>
            <ac:spMk id="19" creationId="{5252A847-DE45-4FA3-A1F8-EEBEB845FF8E}"/>
          </ac:spMkLst>
        </pc:spChg>
      </pc:sldChg>
    </pc:docChg>
  </pc:docChgLst>
  <pc:docChgLst>
    <pc:chgData name="Kyle Tidswell-Brown" userId="3518c4a0-5c99-4880-b127-cb60ccf11a39" providerId="ADAL" clId="{2F2182F9-1007-4D01-9898-5EE7C8F200E4}"/>
    <pc:docChg chg="modSld">
      <pc:chgData name="Kyle Tidswell-Brown" userId="3518c4a0-5c99-4880-b127-cb60ccf11a39" providerId="ADAL" clId="{2F2182F9-1007-4D01-9898-5EE7C8F200E4}" dt="2019-02-04T15:07:31.508" v="13" actId="20577"/>
      <pc:docMkLst>
        <pc:docMk/>
      </pc:docMkLst>
      <pc:sldChg chg="modSp">
        <pc:chgData name="Kyle Tidswell-Brown" userId="3518c4a0-5c99-4880-b127-cb60ccf11a39" providerId="ADAL" clId="{2F2182F9-1007-4D01-9898-5EE7C8F200E4}" dt="2019-02-04T14:37:49.656" v="0" actId="20577"/>
        <pc:sldMkLst>
          <pc:docMk/>
          <pc:sldMk cId="2637481266" sldId="256"/>
        </pc:sldMkLst>
        <pc:spChg chg="mod">
          <ac:chgData name="Kyle Tidswell-Brown" userId="3518c4a0-5c99-4880-b127-cb60ccf11a39" providerId="ADAL" clId="{2F2182F9-1007-4D01-9898-5EE7C8F200E4}" dt="2019-02-04T14:37:49.656" v="0" actId="20577"/>
          <ac:spMkLst>
            <pc:docMk/>
            <pc:sldMk cId="2637481266" sldId="256"/>
            <ac:spMk id="19" creationId="{5252A847-DE45-4FA3-A1F8-EEBEB845FF8E}"/>
          </ac:spMkLst>
        </pc:spChg>
      </pc:sldChg>
      <pc:sldChg chg="modSp">
        <pc:chgData name="Kyle Tidswell-Brown" userId="3518c4a0-5c99-4880-b127-cb60ccf11a39" providerId="ADAL" clId="{2F2182F9-1007-4D01-9898-5EE7C8F200E4}" dt="2019-02-04T14:50:38.798" v="10" actId="20577"/>
        <pc:sldMkLst>
          <pc:docMk/>
          <pc:sldMk cId="1365954485" sldId="373"/>
        </pc:sldMkLst>
        <pc:spChg chg="mod">
          <ac:chgData name="Kyle Tidswell-Brown" userId="3518c4a0-5c99-4880-b127-cb60ccf11a39" providerId="ADAL" clId="{2F2182F9-1007-4D01-9898-5EE7C8F200E4}" dt="2019-02-04T14:50:38.798" v="10" actId="20577"/>
          <ac:spMkLst>
            <pc:docMk/>
            <pc:sldMk cId="1365954485" sldId="373"/>
            <ac:spMk id="19" creationId="{5252A847-DE45-4FA3-A1F8-EEBEB845FF8E}"/>
          </ac:spMkLst>
        </pc:spChg>
      </pc:sldChg>
      <pc:sldChg chg="modSp">
        <pc:chgData name="Kyle Tidswell-Brown" userId="3518c4a0-5c99-4880-b127-cb60ccf11a39" providerId="ADAL" clId="{2F2182F9-1007-4D01-9898-5EE7C8F200E4}" dt="2019-02-04T15:07:31.508" v="13" actId="20577"/>
        <pc:sldMkLst>
          <pc:docMk/>
          <pc:sldMk cId="238541787" sldId="382"/>
        </pc:sldMkLst>
        <pc:spChg chg="mod">
          <ac:chgData name="Kyle Tidswell-Brown" userId="3518c4a0-5c99-4880-b127-cb60ccf11a39" providerId="ADAL" clId="{2F2182F9-1007-4D01-9898-5EE7C8F200E4}" dt="2019-02-04T15:07:31.508" v="13" actId="20577"/>
          <ac:spMkLst>
            <pc:docMk/>
            <pc:sldMk cId="238541787" sldId="382"/>
            <ac:spMk id="19" creationId="{5252A847-DE45-4FA3-A1F8-EEBEB845FF8E}"/>
          </ac:spMkLst>
        </pc:spChg>
      </pc:sldChg>
      <pc:sldChg chg="modSp">
        <pc:chgData name="Kyle Tidswell-Brown" userId="3518c4a0-5c99-4880-b127-cb60ccf11a39" providerId="ADAL" clId="{2F2182F9-1007-4D01-9898-5EE7C8F200E4}" dt="2019-02-04T14:50:42.461" v="12" actId="20577"/>
        <pc:sldMkLst>
          <pc:docMk/>
          <pc:sldMk cId="867912453" sldId="387"/>
        </pc:sldMkLst>
        <pc:spChg chg="mod">
          <ac:chgData name="Kyle Tidswell-Brown" userId="3518c4a0-5c99-4880-b127-cb60ccf11a39" providerId="ADAL" clId="{2F2182F9-1007-4D01-9898-5EE7C8F200E4}" dt="2019-02-04T14:50:42.461" v="12" actId="20577"/>
          <ac:spMkLst>
            <pc:docMk/>
            <pc:sldMk cId="867912453" sldId="387"/>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measure-length-cm-year-2-length-and-height-free-resource-pack/" TargetMode="External"/><Relationship Id="rId5" Type="http://schemas.openxmlformats.org/officeDocument/2006/relationships/hyperlink" Target="https://classroomsecrets.co.uk/category/maths/year-2/spring-block-5-length-and-height/" TargetMode="External"/><Relationship Id="rId4" Type="http://schemas.openxmlformats.org/officeDocument/2006/relationships/hyperlink" Target="https://classroomsecrets.co.uk/content-domain-filter/?fwp_contentdomain=2m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5 – Measurement – Measure Length (cm)</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(2M2) </a:t>
            </a:r>
            <a:r>
              <a:rPr lang="en-GB" sz="1200" b="1" dirty="0">
                <a:latin typeface="Century Gothic" panose="020B0502020202020204" pitchFamily="34" charset="0"/>
                <a:hlinkClick r:id="rId4"/>
              </a:rPr>
              <a:t>Choose and use appropriate standard units to estimate and measure length/height in any direction (m/cm); mass (kg/g); temperature (°C); capacity (litres/ml) to the nearest appropriate unit using rulers, scales, thermometers and measuring vessels</a:t>
            </a:r>
            <a:endParaRPr lang="en-GB" sz="1200" b="1" dirty="0">
              <a:solidFill>
                <a:schemeClr val="tx1"/>
              </a:solidFill>
              <a:latin typeface="Century Gothic" panose="020B0502020202020204" pitchFamily="34" charset="0"/>
            </a:endParaRPr>
          </a:p>
          <a:p>
            <a:pPr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Length and Height</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98DAFC73-63EB-476A-B2C5-1BCAB661DCE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2" name="Rectangle 11">
            <a:extLst>
              <a:ext uri="{FF2B5EF4-FFF2-40B4-BE49-F238E27FC236}">
                <a16:creationId xmlns:a16="http://schemas.microsoft.com/office/drawing/2014/main" id="{AC8B5CD0-5D68-4D35-B4C4-95E5DD2335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This Base Ten is 8cm long.</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False. It is 6cm long.</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8337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D0A07F99-45AF-4CE9-86C5-DBBCA9676C97}"/>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A394B058-AAFB-499E-A633-A8A2815931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 to the object.</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445982AE-702E-440E-A49B-C76E88ED876B}"/>
              </a:ext>
            </a:extLst>
          </p:cNvPr>
          <p:cNvGraphicFramePr>
            <a:graphicFrameLocks noGrp="1"/>
          </p:cNvGraphicFramePr>
          <p:nvPr>
            <p:extLst>
              <p:ext uri="{D42A27DB-BD31-4B8C-83A1-F6EECF244321}">
                <p14:modId xmlns:p14="http://schemas.microsoft.com/office/powerpoint/2010/main" val="1722518427"/>
              </p:ext>
            </p:extLst>
          </p:nvPr>
        </p:nvGraphicFramePr>
        <p:xfrm>
          <a:off x="7053017" y="1793086"/>
          <a:ext cx="1647824" cy="4095526"/>
        </p:xfrm>
        <a:graphic>
          <a:graphicData uri="http://schemas.openxmlformats.org/drawingml/2006/table">
            <a:tbl>
              <a:tblPr firstRow="1" bandRow="1">
                <a:tableStyleId>{5C22544A-7EE6-4342-B048-85BDC9FD1C3A}</a:tableStyleId>
              </a:tblPr>
              <a:tblGrid>
                <a:gridCol w="1647824">
                  <a:extLst>
                    <a:ext uri="{9D8B030D-6E8A-4147-A177-3AD203B41FA5}">
                      <a16:colId xmlns:a16="http://schemas.microsoft.com/office/drawing/2014/main" val="1821395849"/>
                    </a:ext>
                  </a:extLst>
                </a:gridCol>
              </a:tblGrid>
              <a:tr h="824240">
                <a:tc>
                  <a:txBody>
                    <a:bodyPr/>
                    <a:lstStyle/>
                    <a:p>
                      <a:pPr algn="ctr"/>
                      <a:r>
                        <a:rPr lang="en-GB" sz="2400" b="1" i="0" dirty="0">
                          <a:solidFill>
                            <a:schemeClr val="tx1"/>
                          </a:solidFill>
                          <a:latin typeface="Century Gothic" panose="020B0502020202020204" pitchFamily="34" charset="0"/>
                        </a:rPr>
                        <a:t>5cm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6484215"/>
                  </a:ext>
                </a:extLst>
              </a:tr>
              <a:tr h="1504819">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4cm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9934965"/>
                  </a:ext>
                </a:extLst>
              </a:tr>
              <a:tr h="1766467">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3cm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4831391"/>
                  </a:ext>
                </a:extLst>
              </a:tr>
            </a:tbl>
          </a:graphicData>
        </a:graphic>
      </p:graphicFrame>
    </p:spTree>
    <p:extLst>
      <p:ext uri="{BB962C8B-B14F-4D97-AF65-F5344CB8AC3E}">
        <p14:creationId xmlns:p14="http://schemas.microsoft.com/office/powerpoint/2010/main" val="30213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D0A07F99-45AF-4CE9-86C5-DBBCA9676C97}"/>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A394B058-AAFB-499E-A633-A8A2815931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 to the object.</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445982AE-702E-440E-A49B-C76E88ED876B}"/>
              </a:ext>
            </a:extLst>
          </p:cNvPr>
          <p:cNvGraphicFramePr>
            <a:graphicFrameLocks noGrp="1"/>
          </p:cNvGraphicFramePr>
          <p:nvPr>
            <p:extLst/>
          </p:nvPr>
        </p:nvGraphicFramePr>
        <p:xfrm>
          <a:off x="7053017" y="1793086"/>
          <a:ext cx="1647824" cy="4095526"/>
        </p:xfrm>
        <a:graphic>
          <a:graphicData uri="http://schemas.openxmlformats.org/drawingml/2006/table">
            <a:tbl>
              <a:tblPr firstRow="1" bandRow="1">
                <a:tableStyleId>{5C22544A-7EE6-4342-B048-85BDC9FD1C3A}</a:tableStyleId>
              </a:tblPr>
              <a:tblGrid>
                <a:gridCol w="1647824">
                  <a:extLst>
                    <a:ext uri="{9D8B030D-6E8A-4147-A177-3AD203B41FA5}">
                      <a16:colId xmlns:a16="http://schemas.microsoft.com/office/drawing/2014/main" val="1821395849"/>
                    </a:ext>
                  </a:extLst>
                </a:gridCol>
              </a:tblGrid>
              <a:tr h="824240">
                <a:tc>
                  <a:txBody>
                    <a:bodyPr/>
                    <a:lstStyle/>
                    <a:p>
                      <a:pPr algn="ctr"/>
                      <a:r>
                        <a:rPr lang="en-GB" sz="2400" b="1" i="0" dirty="0">
                          <a:solidFill>
                            <a:schemeClr val="tx1"/>
                          </a:solidFill>
                          <a:latin typeface="Century Gothic" panose="020B0502020202020204" pitchFamily="34" charset="0"/>
                        </a:rPr>
                        <a:t>5cm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6484215"/>
                  </a:ext>
                </a:extLst>
              </a:tr>
              <a:tr h="1504819">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4cm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9934965"/>
                  </a:ext>
                </a:extLst>
              </a:tr>
              <a:tr h="1766467">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3cm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4831391"/>
                  </a:ext>
                </a:extLst>
              </a:tr>
            </a:tbl>
          </a:graphicData>
        </a:graphic>
      </p:graphicFrame>
      <p:graphicFrame>
        <p:nvGraphicFramePr>
          <p:cNvPr id="9" name="Table 8">
            <a:extLst>
              <a:ext uri="{FF2B5EF4-FFF2-40B4-BE49-F238E27FC236}">
                <a16:creationId xmlns:a16="http://schemas.microsoft.com/office/drawing/2014/main" id="{1AA2536D-B490-41B4-A650-67D6EB66DE5D}"/>
              </a:ext>
            </a:extLst>
          </p:cNvPr>
          <p:cNvGraphicFramePr>
            <a:graphicFrameLocks noGrp="1"/>
          </p:cNvGraphicFramePr>
          <p:nvPr>
            <p:extLst>
              <p:ext uri="{D42A27DB-BD31-4B8C-83A1-F6EECF244321}">
                <p14:modId xmlns:p14="http://schemas.microsoft.com/office/powerpoint/2010/main" val="1889775918"/>
              </p:ext>
            </p:extLst>
          </p:nvPr>
        </p:nvGraphicFramePr>
        <p:xfrm>
          <a:off x="7053017" y="1793086"/>
          <a:ext cx="1647824" cy="4095526"/>
        </p:xfrm>
        <a:graphic>
          <a:graphicData uri="http://schemas.openxmlformats.org/drawingml/2006/table">
            <a:tbl>
              <a:tblPr firstRow="1" bandRow="1">
                <a:tableStyleId>{5C22544A-7EE6-4342-B048-85BDC9FD1C3A}</a:tableStyleId>
              </a:tblPr>
              <a:tblGrid>
                <a:gridCol w="1647824">
                  <a:extLst>
                    <a:ext uri="{9D8B030D-6E8A-4147-A177-3AD203B41FA5}">
                      <a16:colId xmlns:a16="http://schemas.microsoft.com/office/drawing/2014/main" val="1821395849"/>
                    </a:ext>
                  </a:extLst>
                </a:gridCol>
              </a:tblGrid>
              <a:tr h="824240">
                <a:tc>
                  <a:txBody>
                    <a:bodyPr/>
                    <a:lstStyle/>
                    <a:p>
                      <a:pPr algn="ctr"/>
                      <a:r>
                        <a:rPr lang="en-GB" sz="2400" b="1" i="0" dirty="0">
                          <a:solidFill>
                            <a:srgbClr val="FF0000"/>
                          </a:solidFill>
                          <a:latin typeface="Century Gothic" panose="020B0502020202020204" pitchFamily="34" charset="0"/>
                        </a:rPr>
                        <a:t>5cm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6484215"/>
                  </a:ext>
                </a:extLst>
              </a:tr>
              <a:tr h="1504819">
                <a:tc>
                  <a:txBody>
                    <a:bodyPr/>
                    <a:lstStyle/>
                    <a:p>
                      <a:pPr algn="ctr"/>
                      <a:endParaRPr lang="en-GB" sz="2400" b="1" i="0" dirty="0">
                        <a:solidFill>
                          <a:srgbClr val="FF0000"/>
                        </a:solidFill>
                        <a:latin typeface="Century Gothic" panose="020B0502020202020204" pitchFamily="34" charset="0"/>
                      </a:endParaRPr>
                    </a:p>
                    <a:p>
                      <a:pPr algn="ctr"/>
                      <a:endParaRPr lang="en-GB" sz="2400" b="1" i="0" dirty="0">
                        <a:solidFill>
                          <a:srgbClr val="FF0000"/>
                        </a:solidFill>
                        <a:latin typeface="Century Gothic" panose="020B0502020202020204" pitchFamily="34" charset="0"/>
                      </a:endParaRPr>
                    </a:p>
                    <a:p>
                      <a:pPr algn="ctr"/>
                      <a:r>
                        <a:rPr lang="en-GB" sz="2400" b="1" i="0" dirty="0">
                          <a:solidFill>
                            <a:srgbClr val="FF0000"/>
                          </a:solidFill>
                          <a:latin typeface="Century Gothic" panose="020B0502020202020204" pitchFamily="34" charset="0"/>
                        </a:rPr>
                        <a:t>4cm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9934965"/>
                  </a:ext>
                </a:extLst>
              </a:tr>
              <a:tr h="1766467">
                <a:tc>
                  <a:txBody>
                    <a:bodyPr/>
                    <a:lstStyle/>
                    <a:p>
                      <a:pPr algn="ctr"/>
                      <a:endParaRPr lang="en-GB" sz="2400" b="1" i="0" dirty="0">
                        <a:solidFill>
                          <a:srgbClr val="FF0000"/>
                        </a:solidFill>
                        <a:latin typeface="Century Gothic" panose="020B0502020202020204" pitchFamily="34" charset="0"/>
                      </a:endParaRPr>
                    </a:p>
                    <a:p>
                      <a:pPr algn="ctr"/>
                      <a:endParaRPr lang="en-GB" sz="2400" b="1" i="0" dirty="0">
                        <a:solidFill>
                          <a:srgbClr val="FF0000"/>
                        </a:solidFill>
                        <a:latin typeface="Century Gothic" panose="020B0502020202020204" pitchFamily="34" charset="0"/>
                      </a:endParaRPr>
                    </a:p>
                    <a:p>
                      <a:pPr algn="ctr"/>
                      <a:r>
                        <a:rPr lang="en-GB" sz="2400" b="1" i="0" dirty="0">
                          <a:solidFill>
                            <a:srgbClr val="FF0000"/>
                          </a:solidFill>
                          <a:latin typeface="Century Gothic" panose="020B0502020202020204" pitchFamily="34" charset="0"/>
                        </a:rPr>
                        <a:t>3cm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4831391"/>
                  </a:ext>
                </a:extLst>
              </a:tr>
            </a:tbl>
          </a:graphicData>
        </a:graphic>
      </p:graphicFrame>
      <p:cxnSp>
        <p:nvCxnSpPr>
          <p:cNvPr id="10" name="Straight Arrow Connector 9">
            <a:extLst>
              <a:ext uri="{FF2B5EF4-FFF2-40B4-BE49-F238E27FC236}">
                <a16:creationId xmlns:a16="http://schemas.microsoft.com/office/drawing/2014/main" id="{F3D52AD1-6936-4F2F-A445-5E7757C660B8}"/>
              </a:ext>
            </a:extLst>
          </p:cNvPr>
          <p:cNvCxnSpPr>
            <a:cxnSpLocks/>
          </p:cNvCxnSpPr>
          <p:nvPr/>
        </p:nvCxnSpPr>
        <p:spPr>
          <a:xfrm flipH="1">
            <a:off x="5899742" y="2284574"/>
            <a:ext cx="1571624" cy="1659278"/>
          </a:xfrm>
          <a:prstGeom prst="straightConnector1">
            <a:avLst/>
          </a:prstGeom>
          <a:ln w="28575">
            <a:solidFill>
              <a:srgbClr val="FF0000"/>
            </a:solidFill>
            <a:tailEnd type="non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B4389030-4E57-4292-A78A-99021BDAD8EC}"/>
              </a:ext>
            </a:extLst>
          </p:cNvPr>
          <p:cNvCxnSpPr>
            <a:cxnSpLocks/>
          </p:cNvCxnSpPr>
          <p:nvPr/>
        </p:nvCxnSpPr>
        <p:spPr>
          <a:xfrm flipH="1" flipV="1">
            <a:off x="5899742" y="2284574"/>
            <a:ext cx="1571624" cy="3094822"/>
          </a:xfrm>
          <a:prstGeom prst="straightConnector1">
            <a:avLst/>
          </a:prstGeom>
          <a:ln w="28575">
            <a:solidFill>
              <a:srgbClr val="FF0000"/>
            </a:solidFill>
            <a:tailEnd type="non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53B8C117-4B73-42D2-8AF4-8F483C8E49E1}"/>
              </a:ext>
            </a:extLst>
          </p:cNvPr>
          <p:cNvCxnSpPr>
            <a:cxnSpLocks/>
          </p:cNvCxnSpPr>
          <p:nvPr/>
        </p:nvCxnSpPr>
        <p:spPr>
          <a:xfrm flipH="1">
            <a:off x="5899741" y="3816626"/>
            <a:ext cx="1571625" cy="1683026"/>
          </a:xfrm>
          <a:prstGeom prst="straightConnector1">
            <a:avLst/>
          </a:prstGeom>
          <a:ln w="28575">
            <a:solidFill>
              <a:srgbClr val="FF0000"/>
            </a:solidFill>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9259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717C3834-B82B-4079-A539-5F05C99FA2C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3" name="Rectangle 22">
            <a:extLst>
              <a:ext uri="{FF2B5EF4-FFF2-40B4-BE49-F238E27FC236}">
                <a16:creationId xmlns:a16="http://schemas.microsoft.com/office/drawing/2014/main" id="{AB36C35B-32AD-44DF-9CA7-3095CC73EC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the odd one out?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C7D5AB21-2557-475F-9B76-8AA2444804A7}"/>
              </a:ext>
            </a:extLst>
          </p:cNvPr>
          <p:cNvGraphicFramePr>
            <a:graphicFrameLocks noGrp="1"/>
          </p:cNvGraphicFramePr>
          <p:nvPr>
            <p:extLst/>
          </p:nvPr>
        </p:nvGraphicFramePr>
        <p:xfrm>
          <a:off x="580902" y="1775112"/>
          <a:ext cx="626456" cy="3814654"/>
        </p:xfrm>
        <a:graphic>
          <a:graphicData uri="http://schemas.openxmlformats.org/drawingml/2006/table">
            <a:tbl>
              <a:tblPr firstRow="1" bandRow="1">
                <a:tableStyleId>{5C22544A-7EE6-4342-B048-85BDC9FD1C3A}</a:tableStyleId>
              </a:tblPr>
              <a:tblGrid>
                <a:gridCol w="626456">
                  <a:extLst>
                    <a:ext uri="{9D8B030D-6E8A-4147-A177-3AD203B41FA5}">
                      <a16:colId xmlns:a16="http://schemas.microsoft.com/office/drawing/2014/main" val="3069430346"/>
                    </a:ext>
                  </a:extLst>
                </a:gridCol>
              </a:tblGrid>
              <a:tr h="896839">
                <a:tc>
                  <a:txBody>
                    <a:bodyPr/>
                    <a:lstStyle/>
                    <a:p>
                      <a:pPr algn="ctr"/>
                      <a:r>
                        <a:rPr lang="en-GB" sz="1700" b="1" dirty="0">
                          <a:solidFill>
                            <a:schemeClr val="tx1"/>
                          </a:solidFill>
                          <a:latin typeface="Century Gothic" panose="020B0502020202020204" pitchFamily="34" charset="0"/>
                        </a:rPr>
                        <a:t>A.</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521442"/>
                  </a:ext>
                </a:extLst>
              </a:tr>
              <a:tr h="1865217">
                <a:tc>
                  <a:txBody>
                    <a:bodyPr/>
                    <a:lstStyle/>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B.</a:t>
                      </a: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478441"/>
                  </a:ext>
                </a:extLst>
              </a:tr>
              <a:tr h="1052598">
                <a:tc>
                  <a:txBody>
                    <a:bodyPr/>
                    <a:lstStyle/>
                    <a:p>
                      <a:pPr algn="ctr"/>
                      <a:r>
                        <a:rPr lang="en-GB" sz="1700" b="1" dirty="0">
                          <a:solidFill>
                            <a:schemeClr val="tx1"/>
                          </a:solidFill>
                          <a:latin typeface="Century Gothic" panose="020B0502020202020204" pitchFamily="34" charset="0"/>
                        </a:rPr>
                        <a:t>C.</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225271"/>
                  </a:ext>
                </a:extLst>
              </a:tr>
            </a:tbl>
          </a:graphicData>
        </a:graphic>
      </p:graphicFrame>
    </p:spTree>
    <p:extLst>
      <p:ext uri="{BB962C8B-B14F-4D97-AF65-F5344CB8AC3E}">
        <p14:creationId xmlns:p14="http://schemas.microsoft.com/office/powerpoint/2010/main" val="38378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717C3834-B82B-4079-A539-5F05C99FA2C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3" name="Rectangle 22">
            <a:extLst>
              <a:ext uri="{FF2B5EF4-FFF2-40B4-BE49-F238E27FC236}">
                <a16:creationId xmlns:a16="http://schemas.microsoft.com/office/drawing/2014/main" id="{AB36C35B-32AD-44DF-9CA7-3095CC73EC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the odd one out?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B is the odd one out because…</a:t>
            </a:r>
          </a:p>
          <a:p>
            <a:pPr algn="ctr"/>
            <a:endParaRPr lang="en-GB" sz="24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C7D5AB21-2557-475F-9B76-8AA2444804A7}"/>
              </a:ext>
            </a:extLst>
          </p:cNvPr>
          <p:cNvGraphicFramePr>
            <a:graphicFrameLocks noGrp="1"/>
          </p:cNvGraphicFramePr>
          <p:nvPr>
            <p:extLst/>
          </p:nvPr>
        </p:nvGraphicFramePr>
        <p:xfrm>
          <a:off x="580902" y="1775112"/>
          <a:ext cx="626456" cy="3814654"/>
        </p:xfrm>
        <a:graphic>
          <a:graphicData uri="http://schemas.openxmlformats.org/drawingml/2006/table">
            <a:tbl>
              <a:tblPr firstRow="1" bandRow="1">
                <a:tableStyleId>{5C22544A-7EE6-4342-B048-85BDC9FD1C3A}</a:tableStyleId>
              </a:tblPr>
              <a:tblGrid>
                <a:gridCol w="626456">
                  <a:extLst>
                    <a:ext uri="{9D8B030D-6E8A-4147-A177-3AD203B41FA5}">
                      <a16:colId xmlns:a16="http://schemas.microsoft.com/office/drawing/2014/main" val="3069430346"/>
                    </a:ext>
                  </a:extLst>
                </a:gridCol>
              </a:tblGrid>
              <a:tr h="896839">
                <a:tc>
                  <a:txBody>
                    <a:bodyPr/>
                    <a:lstStyle/>
                    <a:p>
                      <a:pPr algn="ctr"/>
                      <a:r>
                        <a:rPr lang="en-GB" sz="1700" b="1" dirty="0">
                          <a:solidFill>
                            <a:schemeClr val="tx1"/>
                          </a:solidFill>
                          <a:latin typeface="Century Gothic" panose="020B0502020202020204" pitchFamily="34" charset="0"/>
                        </a:rPr>
                        <a:t>A.</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521442"/>
                  </a:ext>
                </a:extLst>
              </a:tr>
              <a:tr h="1865217">
                <a:tc>
                  <a:txBody>
                    <a:bodyPr/>
                    <a:lstStyle/>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B.</a:t>
                      </a: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478441"/>
                  </a:ext>
                </a:extLst>
              </a:tr>
              <a:tr h="1052598">
                <a:tc>
                  <a:txBody>
                    <a:bodyPr/>
                    <a:lstStyle/>
                    <a:p>
                      <a:pPr algn="ctr"/>
                      <a:r>
                        <a:rPr lang="en-GB" sz="1700" b="1" dirty="0">
                          <a:solidFill>
                            <a:schemeClr val="tx1"/>
                          </a:solidFill>
                          <a:latin typeface="Century Gothic" panose="020B0502020202020204" pitchFamily="34" charset="0"/>
                        </a:rPr>
                        <a:t>C.</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225271"/>
                  </a:ext>
                </a:extLst>
              </a:tr>
            </a:tbl>
          </a:graphicData>
        </a:graphic>
      </p:graphicFrame>
    </p:spTree>
    <p:extLst>
      <p:ext uri="{BB962C8B-B14F-4D97-AF65-F5344CB8AC3E}">
        <p14:creationId xmlns:p14="http://schemas.microsoft.com/office/powerpoint/2010/main" val="247177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717C3834-B82B-4079-A539-5F05C99FA2C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3" name="Rectangle 22">
            <a:extLst>
              <a:ext uri="{FF2B5EF4-FFF2-40B4-BE49-F238E27FC236}">
                <a16:creationId xmlns:a16="http://schemas.microsoft.com/office/drawing/2014/main" id="{AB36C35B-32AD-44DF-9CA7-3095CC73EC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the odd one out?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B is the odd one out because it is 4cm. The other two are 5cm long.</a:t>
            </a:r>
          </a:p>
          <a:p>
            <a:pPr algn="ctr"/>
            <a:endParaRPr lang="en-GB" sz="24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C7D5AB21-2557-475F-9B76-8AA2444804A7}"/>
              </a:ext>
            </a:extLst>
          </p:cNvPr>
          <p:cNvGraphicFramePr>
            <a:graphicFrameLocks noGrp="1"/>
          </p:cNvGraphicFramePr>
          <p:nvPr>
            <p:extLst/>
          </p:nvPr>
        </p:nvGraphicFramePr>
        <p:xfrm>
          <a:off x="580902" y="1775112"/>
          <a:ext cx="626456" cy="3814654"/>
        </p:xfrm>
        <a:graphic>
          <a:graphicData uri="http://schemas.openxmlformats.org/drawingml/2006/table">
            <a:tbl>
              <a:tblPr firstRow="1" bandRow="1">
                <a:tableStyleId>{5C22544A-7EE6-4342-B048-85BDC9FD1C3A}</a:tableStyleId>
              </a:tblPr>
              <a:tblGrid>
                <a:gridCol w="626456">
                  <a:extLst>
                    <a:ext uri="{9D8B030D-6E8A-4147-A177-3AD203B41FA5}">
                      <a16:colId xmlns:a16="http://schemas.microsoft.com/office/drawing/2014/main" val="3069430346"/>
                    </a:ext>
                  </a:extLst>
                </a:gridCol>
              </a:tblGrid>
              <a:tr h="896839">
                <a:tc>
                  <a:txBody>
                    <a:bodyPr/>
                    <a:lstStyle/>
                    <a:p>
                      <a:pPr algn="ctr"/>
                      <a:r>
                        <a:rPr lang="en-GB" sz="1700" b="1" dirty="0">
                          <a:solidFill>
                            <a:schemeClr val="tx1"/>
                          </a:solidFill>
                          <a:latin typeface="Century Gothic" panose="020B0502020202020204" pitchFamily="34" charset="0"/>
                        </a:rPr>
                        <a:t>A.</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521442"/>
                  </a:ext>
                </a:extLst>
              </a:tr>
              <a:tr h="1865217">
                <a:tc>
                  <a:txBody>
                    <a:bodyPr/>
                    <a:lstStyle/>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B.</a:t>
                      </a: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478441"/>
                  </a:ext>
                </a:extLst>
              </a:tr>
              <a:tr h="1052598">
                <a:tc>
                  <a:txBody>
                    <a:bodyPr/>
                    <a:lstStyle/>
                    <a:p>
                      <a:pPr algn="ctr"/>
                      <a:r>
                        <a:rPr lang="en-GB" sz="1700" b="1" dirty="0">
                          <a:solidFill>
                            <a:schemeClr val="tx1"/>
                          </a:solidFill>
                          <a:latin typeface="Century Gothic" panose="020B0502020202020204" pitchFamily="34" charset="0"/>
                        </a:rPr>
                        <a:t>C.</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225271"/>
                  </a:ext>
                </a:extLst>
              </a:tr>
            </a:tbl>
          </a:graphicData>
        </a:graphic>
      </p:graphicFrame>
    </p:spTree>
    <p:extLst>
      <p:ext uri="{BB962C8B-B14F-4D97-AF65-F5344CB8AC3E}">
        <p14:creationId xmlns:p14="http://schemas.microsoft.com/office/powerpoint/2010/main" val="205327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3D287D3D-B9FD-46EE-81AA-78146D7D6E5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AE9F15A-8EAB-4B0E-B27F-B92526AB29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James and Laura are measuring the length of a train.</a:t>
            </a:r>
          </a:p>
          <a:p>
            <a:pPr algn="ctr"/>
            <a:endParaRPr lang="en-GB"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James says,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Laura says,                                                         </a:t>
            </a: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 </a:t>
            </a: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endParaRPr>
          </a:p>
          <a:p>
            <a:pPr algn="ctr"/>
            <a:endParaRPr lang="en-GB" sz="24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7779FEAE-1999-4357-B570-C370503197AA}"/>
              </a:ext>
            </a:extLst>
          </p:cNvPr>
          <p:cNvSpPr/>
          <p:nvPr/>
        </p:nvSpPr>
        <p:spPr>
          <a:xfrm>
            <a:off x="2628735" y="2764064"/>
            <a:ext cx="4421545" cy="689626"/>
          </a:xfrm>
          <a:prstGeom prst="wedgeRoundRectCallout">
            <a:avLst>
              <a:gd name="adj1" fmla="val -68330"/>
              <a:gd name="adj2" fmla="val 57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5cm long.</a:t>
            </a:r>
          </a:p>
        </p:txBody>
      </p:sp>
      <p:sp>
        <p:nvSpPr>
          <p:cNvPr id="16" name="Speech Bubble: Rectangle with Corners Rounded 15">
            <a:extLst>
              <a:ext uri="{FF2B5EF4-FFF2-40B4-BE49-F238E27FC236}">
                <a16:creationId xmlns:a16="http://schemas.microsoft.com/office/drawing/2014/main" id="{1BEE0096-FCBD-4274-895F-80CDAFC00D94}"/>
              </a:ext>
            </a:extLst>
          </p:cNvPr>
          <p:cNvSpPr/>
          <p:nvPr/>
        </p:nvSpPr>
        <p:spPr>
          <a:xfrm>
            <a:off x="832440" y="4220874"/>
            <a:ext cx="4421545" cy="689626"/>
          </a:xfrm>
          <a:prstGeom prst="wedgeRoundRectCallout">
            <a:avLst>
              <a:gd name="adj1" fmla="val 61972"/>
              <a:gd name="adj2" fmla="val 270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6cm long.</a:t>
            </a:r>
          </a:p>
        </p:txBody>
      </p:sp>
    </p:spTree>
    <p:extLst>
      <p:ext uri="{BB962C8B-B14F-4D97-AF65-F5344CB8AC3E}">
        <p14:creationId xmlns:p14="http://schemas.microsoft.com/office/powerpoint/2010/main" val="364022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3D287D3D-B9FD-46EE-81AA-78146D7D6E5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AE9F15A-8EAB-4B0E-B27F-B92526AB29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James and Laura are measuring the length of a train.</a:t>
            </a:r>
          </a:p>
          <a:p>
            <a:pPr algn="ctr"/>
            <a:endParaRPr lang="en-GB"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James says,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Laura says,                                                         </a:t>
            </a: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 </a:t>
            </a:r>
          </a:p>
          <a:p>
            <a:pPr algn="ct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Laura is correct because…</a:t>
            </a: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endParaRPr>
          </a:p>
          <a:p>
            <a:pPr algn="ctr"/>
            <a:endParaRPr lang="en-GB" sz="24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7779FEAE-1999-4357-B570-C370503197AA}"/>
              </a:ext>
            </a:extLst>
          </p:cNvPr>
          <p:cNvSpPr/>
          <p:nvPr/>
        </p:nvSpPr>
        <p:spPr>
          <a:xfrm>
            <a:off x="2628735" y="2764064"/>
            <a:ext cx="4421545" cy="689626"/>
          </a:xfrm>
          <a:prstGeom prst="wedgeRoundRectCallout">
            <a:avLst>
              <a:gd name="adj1" fmla="val -68330"/>
              <a:gd name="adj2" fmla="val 57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5cm long.</a:t>
            </a:r>
          </a:p>
        </p:txBody>
      </p:sp>
      <p:sp>
        <p:nvSpPr>
          <p:cNvPr id="16" name="Speech Bubble: Rectangle with Corners Rounded 15">
            <a:extLst>
              <a:ext uri="{FF2B5EF4-FFF2-40B4-BE49-F238E27FC236}">
                <a16:creationId xmlns:a16="http://schemas.microsoft.com/office/drawing/2014/main" id="{1BEE0096-FCBD-4274-895F-80CDAFC00D94}"/>
              </a:ext>
            </a:extLst>
          </p:cNvPr>
          <p:cNvSpPr/>
          <p:nvPr/>
        </p:nvSpPr>
        <p:spPr>
          <a:xfrm>
            <a:off x="832440" y="4220874"/>
            <a:ext cx="4421545" cy="689626"/>
          </a:xfrm>
          <a:prstGeom prst="wedgeRoundRectCallout">
            <a:avLst>
              <a:gd name="adj1" fmla="val 61972"/>
              <a:gd name="adj2" fmla="val 270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6cm long.</a:t>
            </a:r>
          </a:p>
        </p:txBody>
      </p:sp>
    </p:spTree>
    <p:extLst>
      <p:ext uri="{BB962C8B-B14F-4D97-AF65-F5344CB8AC3E}">
        <p14:creationId xmlns:p14="http://schemas.microsoft.com/office/powerpoint/2010/main" val="107638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3D287D3D-B9FD-46EE-81AA-78146D7D6E5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AE9F15A-8EAB-4B0E-B27F-B92526AB29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James and Laura are measuring the length of a train.</a:t>
            </a:r>
          </a:p>
          <a:p>
            <a:pPr algn="ctr"/>
            <a:endParaRPr lang="en-GB"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James says,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Laura says,                                                         </a:t>
            </a: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 </a:t>
            </a:r>
          </a:p>
          <a:p>
            <a:pPr algn="ct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Laura is correct because s</a:t>
            </a:r>
            <a:r>
              <a:rPr lang="en-GB" sz="2000" b="1" dirty="0">
                <a:solidFill>
                  <a:srgbClr val="FF0000"/>
                </a:solidFill>
                <a:latin typeface="Century Gothic" panose="020B0502020202020204" pitchFamily="34" charset="0"/>
              </a:rPr>
              <a:t>he has taken into account that the object is measured from 1cm and not 0cm.</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endParaRPr>
          </a:p>
          <a:p>
            <a:pPr algn="ctr"/>
            <a:endParaRPr lang="en-GB" sz="24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7779FEAE-1999-4357-B570-C370503197AA}"/>
              </a:ext>
            </a:extLst>
          </p:cNvPr>
          <p:cNvSpPr/>
          <p:nvPr/>
        </p:nvSpPr>
        <p:spPr>
          <a:xfrm>
            <a:off x="2628735" y="2764064"/>
            <a:ext cx="4421545" cy="689626"/>
          </a:xfrm>
          <a:prstGeom prst="wedgeRoundRectCallout">
            <a:avLst>
              <a:gd name="adj1" fmla="val -68330"/>
              <a:gd name="adj2" fmla="val 57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5cm long.</a:t>
            </a:r>
          </a:p>
        </p:txBody>
      </p:sp>
      <p:sp>
        <p:nvSpPr>
          <p:cNvPr id="16" name="Speech Bubble: Rectangle with Corners Rounded 15">
            <a:extLst>
              <a:ext uri="{FF2B5EF4-FFF2-40B4-BE49-F238E27FC236}">
                <a16:creationId xmlns:a16="http://schemas.microsoft.com/office/drawing/2014/main" id="{1BEE0096-FCBD-4274-895F-80CDAFC00D94}"/>
              </a:ext>
            </a:extLst>
          </p:cNvPr>
          <p:cNvSpPr/>
          <p:nvPr/>
        </p:nvSpPr>
        <p:spPr>
          <a:xfrm>
            <a:off x="832440" y="4220874"/>
            <a:ext cx="4421545" cy="689626"/>
          </a:xfrm>
          <a:prstGeom prst="wedgeRoundRectCallout">
            <a:avLst>
              <a:gd name="adj1" fmla="val 61972"/>
              <a:gd name="adj2" fmla="val 270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6cm long.</a:t>
            </a:r>
          </a:p>
        </p:txBody>
      </p:sp>
    </p:spTree>
    <p:extLst>
      <p:ext uri="{BB962C8B-B14F-4D97-AF65-F5344CB8AC3E}">
        <p14:creationId xmlns:p14="http://schemas.microsoft.com/office/powerpoint/2010/main" val="240403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4CE32AD9-196B-42EF-A88F-48F1A270696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A9CFD7DB-37A8-41D7-8547-3E97A92865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George’s flag measures between 7cm and 12cm in length. </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possible lengths his flag could be?</a:t>
            </a:r>
          </a:p>
          <a:p>
            <a:pPr algn="ctr"/>
            <a:endParaRPr lang="en-GB" sz="20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6575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5 – Measurement</a:t>
            </a:r>
            <a:endParaRPr lang="en-GB" sz="1600" b="1" dirty="0">
              <a:solidFill>
                <a:srgbClr val="E7E6E6">
                  <a:lumMod val="25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Measure Length</a:t>
            </a:r>
          </a:p>
          <a:p>
            <a:pPr algn="ctr"/>
            <a:r>
              <a:rPr lang="en-GB" sz="4800" b="1" dirty="0">
                <a:solidFill>
                  <a:schemeClr val="bg2">
                    <a:lumMod val="25000"/>
                  </a:schemeClr>
                </a:solidFill>
                <a:latin typeface="Century Gothic" panose="020B0502020202020204" pitchFamily="34" charset="0"/>
              </a:rPr>
              <a:t>(cm)</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4CE32AD9-196B-42EF-A88F-48F1A270696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A9CFD7DB-37A8-41D7-8547-3E97A92865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George’s flag measures between 7cm and 12cm in length. </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possible lengths his flag could be?</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 8cm, 9cm, 10cm and 11cm.</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5959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812A24A8-8A57-42B2-83E3-9C4BE7A0B74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506ECB22-00E1-4548-AB82-7569C1B969C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would you use to measure a pencil?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0114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812A24A8-8A57-42B2-83E3-9C4BE7A0B74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506ECB22-00E1-4548-AB82-7569C1B969C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would you use to measure a pencil?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ruler or a tape measure.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9326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EF87DB0D-F638-4954-AE71-CB565112AE78}"/>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1EC9145A-BFD0-4DD7-9B20-0D2C35C1709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long are these objects in centimetres?</a:t>
            </a: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03A1A242-7009-4C45-9FB0-03FA62E7C391}"/>
              </a:ext>
            </a:extLst>
          </p:cNvPr>
          <p:cNvSpPr txBox="1"/>
          <p:nvPr/>
        </p:nvSpPr>
        <p:spPr>
          <a:xfrm>
            <a:off x="768338" y="2610664"/>
            <a:ext cx="795893" cy="461665"/>
          </a:xfrm>
          <a:prstGeom prst="rect">
            <a:avLst/>
          </a:prstGeom>
          <a:noFill/>
        </p:spPr>
        <p:txBody>
          <a:bodyPr wrap="square" rtlCol="0">
            <a:spAutoFit/>
          </a:bodyPr>
          <a:lstStyle/>
          <a:p>
            <a:r>
              <a:rPr lang="en-GB" sz="2400" b="1" dirty="0">
                <a:latin typeface="Century Gothic" panose="020B0502020202020204" pitchFamily="34" charset="0"/>
              </a:rPr>
              <a:t>A.</a:t>
            </a:r>
          </a:p>
        </p:txBody>
      </p:sp>
      <p:sp>
        <p:nvSpPr>
          <p:cNvPr id="21" name="TextBox 20">
            <a:extLst>
              <a:ext uri="{FF2B5EF4-FFF2-40B4-BE49-F238E27FC236}">
                <a16:creationId xmlns:a16="http://schemas.microsoft.com/office/drawing/2014/main" id="{FB61CDDD-7C3C-4075-BA13-69A8A8A7BE53}"/>
              </a:ext>
            </a:extLst>
          </p:cNvPr>
          <p:cNvSpPr txBox="1"/>
          <p:nvPr/>
        </p:nvSpPr>
        <p:spPr>
          <a:xfrm>
            <a:off x="768338" y="5206784"/>
            <a:ext cx="795893" cy="461665"/>
          </a:xfrm>
          <a:prstGeom prst="rect">
            <a:avLst/>
          </a:prstGeom>
          <a:noFill/>
        </p:spPr>
        <p:txBody>
          <a:bodyPr wrap="square" rtlCol="0">
            <a:spAutoFit/>
          </a:bodyPr>
          <a:lstStyle/>
          <a:p>
            <a:r>
              <a:rPr lang="en-GB" sz="2400" b="1" dirty="0">
                <a:latin typeface="Century Gothic" panose="020B0502020202020204" pitchFamily="34" charset="0"/>
              </a:rPr>
              <a:t>B.</a:t>
            </a:r>
          </a:p>
        </p:txBody>
      </p:sp>
    </p:spTree>
    <p:extLst>
      <p:ext uri="{BB962C8B-B14F-4D97-AF65-F5344CB8AC3E}">
        <p14:creationId xmlns:p14="http://schemas.microsoft.com/office/powerpoint/2010/main" val="13265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EF87DB0D-F638-4954-AE71-CB565112AE78}"/>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1EC9145A-BFD0-4DD7-9B20-0D2C35C1709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long are these objects in centimetres?</a:t>
            </a: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03A1A242-7009-4C45-9FB0-03FA62E7C391}"/>
              </a:ext>
            </a:extLst>
          </p:cNvPr>
          <p:cNvSpPr txBox="1"/>
          <p:nvPr/>
        </p:nvSpPr>
        <p:spPr>
          <a:xfrm>
            <a:off x="768338" y="2610664"/>
            <a:ext cx="795893" cy="461665"/>
          </a:xfrm>
          <a:prstGeom prst="rect">
            <a:avLst/>
          </a:prstGeom>
          <a:noFill/>
        </p:spPr>
        <p:txBody>
          <a:bodyPr wrap="square" rtlCol="0">
            <a:spAutoFit/>
          </a:bodyPr>
          <a:lstStyle/>
          <a:p>
            <a:r>
              <a:rPr lang="en-GB" sz="2400" b="1" dirty="0">
                <a:latin typeface="Century Gothic" panose="020B0502020202020204" pitchFamily="34" charset="0"/>
              </a:rPr>
              <a:t>A.</a:t>
            </a:r>
          </a:p>
        </p:txBody>
      </p:sp>
      <p:sp>
        <p:nvSpPr>
          <p:cNvPr id="21" name="TextBox 20">
            <a:extLst>
              <a:ext uri="{FF2B5EF4-FFF2-40B4-BE49-F238E27FC236}">
                <a16:creationId xmlns:a16="http://schemas.microsoft.com/office/drawing/2014/main" id="{FB61CDDD-7C3C-4075-BA13-69A8A8A7BE53}"/>
              </a:ext>
            </a:extLst>
          </p:cNvPr>
          <p:cNvSpPr txBox="1"/>
          <p:nvPr/>
        </p:nvSpPr>
        <p:spPr>
          <a:xfrm>
            <a:off x="768338" y="5206784"/>
            <a:ext cx="795893" cy="461665"/>
          </a:xfrm>
          <a:prstGeom prst="rect">
            <a:avLst/>
          </a:prstGeom>
          <a:noFill/>
        </p:spPr>
        <p:txBody>
          <a:bodyPr wrap="square" rtlCol="0">
            <a:spAutoFit/>
          </a:bodyPr>
          <a:lstStyle/>
          <a:p>
            <a:r>
              <a:rPr lang="en-GB" sz="2400" b="1" dirty="0">
                <a:latin typeface="Century Gothic" panose="020B0502020202020204" pitchFamily="34" charset="0"/>
              </a:rPr>
              <a:t>B.</a:t>
            </a:r>
          </a:p>
        </p:txBody>
      </p:sp>
      <p:sp>
        <p:nvSpPr>
          <p:cNvPr id="9" name="TextBox 8">
            <a:extLst>
              <a:ext uri="{FF2B5EF4-FFF2-40B4-BE49-F238E27FC236}">
                <a16:creationId xmlns:a16="http://schemas.microsoft.com/office/drawing/2014/main" id="{6F91CF98-B252-4699-A817-A6DB7145DF14}"/>
              </a:ext>
            </a:extLst>
          </p:cNvPr>
          <p:cNvSpPr txBox="1"/>
          <p:nvPr/>
        </p:nvSpPr>
        <p:spPr>
          <a:xfrm>
            <a:off x="7478311" y="2610664"/>
            <a:ext cx="1217196"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6cm</a:t>
            </a:r>
          </a:p>
        </p:txBody>
      </p:sp>
      <p:sp>
        <p:nvSpPr>
          <p:cNvPr id="10" name="TextBox 9">
            <a:extLst>
              <a:ext uri="{FF2B5EF4-FFF2-40B4-BE49-F238E27FC236}">
                <a16:creationId xmlns:a16="http://schemas.microsoft.com/office/drawing/2014/main" id="{BA125FAD-EC14-40BC-A14C-B98E7E6310D9}"/>
              </a:ext>
            </a:extLst>
          </p:cNvPr>
          <p:cNvSpPr txBox="1"/>
          <p:nvPr/>
        </p:nvSpPr>
        <p:spPr>
          <a:xfrm>
            <a:off x="7478311" y="5215489"/>
            <a:ext cx="1217196"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5cm</a:t>
            </a:r>
          </a:p>
        </p:txBody>
      </p:sp>
    </p:spTree>
    <p:extLst>
      <p:ext uri="{BB962C8B-B14F-4D97-AF65-F5344CB8AC3E}">
        <p14:creationId xmlns:p14="http://schemas.microsoft.com/office/powerpoint/2010/main" val="75215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00F1F0F6-AE5F-43C2-97F8-6F4C90DF461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CDE5CAAB-0DE9-4F2B-A498-3822212623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Matthew draws a 2cm line. He starts at the arrow.</a:t>
            </a: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number will he finish at?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2" name="Straight Arrow Connector 11">
            <a:extLst>
              <a:ext uri="{FF2B5EF4-FFF2-40B4-BE49-F238E27FC236}">
                <a16:creationId xmlns:a16="http://schemas.microsoft.com/office/drawing/2014/main" id="{225D046F-DE9C-492E-9EAD-FF32DFA75FC5}"/>
              </a:ext>
            </a:extLst>
          </p:cNvPr>
          <p:cNvCxnSpPr/>
          <p:nvPr/>
        </p:nvCxnSpPr>
        <p:spPr>
          <a:xfrm>
            <a:off x="3790950" y="2590800"/>
            <a:ext cx="0" cy="8959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501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00F1F0F6-AE5F-43C2-97F8-6F4C90DF461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CDE5CAAB-0DE9-4F2B-A498-3822212623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Matthew draws a 2cm line. He starts at the arrow.</a:t>
            </a: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number will he finish at?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6cm</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2" name="Straight Arrow Connector 11">
            <a:extLst>
              <a:ext uri="{FF2B5EF4-FFF2-40B4-BE49-F238E27FC236}">
                <a16:creationId xmlns:a16="http://schemas.microsoft.com/office/drawing/2014/main" id="{225D046F-DE9C-492E-9EAD-FF32DFA75FC5}"/>
              </a:ext>
            </a:extLst>
          </p:cNvPr>
          <p:cNvCxnSpPr/>
          <p:nvPr/>
        </p:nvCxnSpPr>
        <p:spPr>
          <a:xfrm>
            <a:off x="3790950" y="2590800"/>
            <a:ext cx="0" cy="8959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0012C98-2718-44A0-BABD-DF7CEB4066B0}"/>
              </a:ext>
            </a:extLst>
          </p:cNvPr>
          <p:cNvCxnSpPr/>
          <p:nvPr/>
        </p:nvCxnSpPr>
        <p:spPr>
          <a:xfrm>
            <a:off x="5181600" y="2609850"/>
            <a:ext cx="0" cy="89591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98DAFC73-63EB-476A-B2C5-1BCAB661DCE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2" name="Rectangle 11">
            <a:extLst>
              <a:ext uri="{FF2B5EF4-FFF2-40B4-BE49-F238E27FC236}">
                <a16:creationId xmlns:a16="http://schemas.microsoft.com/office/drawing/2014/main" id="{AC8B5CD0-5D68-4D35-B4C4-95E5DD2335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This Base Ten is 8cm long.</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0835485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EFDDCAE5-86CF-4716-9E31-6DFAC13D2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1456</TotalTime>
  <Words>676</Words>
  <Application>Microsoft Office PowerPoint</Application>
  <PresentationFormat>On-screen Show (4:3)</PresentationFormat>
  <Paragraphs>531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50</cp:revision>
  <dcterms:created xsi:type="dcterms:W3CDTF">2018-03-17T10:08:43Z</dcterms:created>
  <dcterms:modified xsi:type="dcterms:W3CDTF">2019-02-15T07:54:29Z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5120">
    <vt:lpwstr>252</vt:lpwstr>
  </property>
  <property fmtid="{D5CDD505-2E9C-101B-9397-08002B2CF9AE}" pid="5" name="AuthorIds_UIVersion_6656">
    <vt:lpwstr>252</vt:lpwstr>
  </property>
  <property fmtid="{D5CDD505-2E9C-101B-9397-08002B2CF9AE}" pid="6" name="AuthorIds_UIVersion_512">
    <vt:lpwstr>154</vt:lpwstr>
  </property>
</Properties>
</file>