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8" r:id="rId28"/>
    <p:sldId id="299" r:id="rId29"/>
    <p:sldId id="300" r:id="rId30"/>
    <p:sldId id="301" r:id="rId31"/>
    <p:sldId id="302" r:id="rId32"/>
    <p:sldId id="303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6" r:id="rId43"/>
    <p:sldId id="306" r:id="rId44"/>
    <p:sldId id="291" r:id="rId45"/>
    <p:sldId id="292" r:id="rId46"/>
    <p:sldId id="293" r:id="rId47"/>
    <p:sldId id="305" r:id="rId48"/>
    <p:sldId id="294" r:id="rId49"/>
    <p:sldId id="295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43"/>
    <a:srgbClr val="FAA712"/>
    <a:srgbClr val="1CCC04"/>
    <a:srgbClr val="3FFA26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  <p:pic>
        <p:nvPicPr>
          <p:cNvPr id="20" name="Picture 2" descr="http://www.dawley.academy/media/1138/dawleyprimaryacadem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8" y="1"/>
            <a:ext cx="6442302" cy="115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0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etter-join Plus 4" panose="02000505000000020003" pitchFamily="50" charset="0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Letter-join Plus 4" panose="02000505000000020003" pitchFamily="50" charset="0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Letter-join Plus 4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8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06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etter-join Plus 4" panose="02000505000000020003" pitchFamily="50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Letter-join Plus 4" panose="02000505000000020003" pitchFamily="50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342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44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86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8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61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0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7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0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18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5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9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0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6609-FF10-4F1A-8F10-446A05F39C9E}" type="datetimeFigureOut">
              <a:rPr lang="en-GB" smtClean="0"/>
              <a:t>24/10/2020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E18B221-32CF-47B7-B505-8ED3DB86B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3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42" y="1879957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u="sng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Animal Classifications</a:t>
            </a:r>
            <a:endParaRPr lang="en-GB" sz="8000" u="sng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42" y="11247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Letter-join Plus 4" panose="02000505000000020003" pitchFamily="50" charset="0"/>
                <a:cs typeface="David" pitchFamily="34" charset="-79"/>
              </a:rPr>
              <a:t>Monday 2</a:t>
            </a:r>
            <a:r>
              <a:rPr lang="en-GB" sz="3600" baseline="30000" dirty="0" smtClean="0">
                <a:solidFill>
                  <a:srgbClr val="FF0000"/>
                </a:solidFill>
                <a:latin typeface="Letter-join Plus 4" panose="02000505000000020003" pitchFamily="50" charset="0"/>
                <a:cs typeface="David" pitchFamily="34" charset="-79"/>
              </a:rPr>
              <a:t>nd</a:t>
            </a:r>
            <a:r>
              <a:rPr lang="en-GB" sz="3600" dirty="0" smtClean="0">
                <a:solidFill>
                  <a:srgbClr val="FF0000"/>
                </a:solidFill>
                <a:latin typeface="Letter-join Plus 4" panose="02000505000000020003" pitchFamily="50" charset="0"/>
                <a:cs typeface="David" pitchFamily="34" charset="-79"/>
              </a:rPr>
              <a:t> November 2020</a:t>
            </a:r>
            <a:endParaRPr lang="en-GB" sz="3600" dirty="0">
              <a:solidFill>
                <a:srgbClr val="FF000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54338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Letter-join Plus 4" panose="02000505000000020003" pitchFamily="50" charset="0"/>
                <a:cs typeface="David" pitchFamily="34" charset="-79"/>
              </a:rPr>
              <a:t>LO: To discuss how animals are grouped together into classes.</a:t>
            </a:r>
            <a:endParaRPr lang="en-GB" sz="3600" dirty="0">
              <a:solidFill>
                <a:srgbClr val="FF000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7357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2289" y="26064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B050"/>
                </a:solidFill>
                <a:latin typeface="Letter-join Plus 4" panose="02000505000000020003" pitchFamily="50" charset="0"/>
                <a:cs typeface="David" pitchFamily="34" charset="-79"/>
              </a:rPr>
              <a:t>They have dry skin...</a:t>
            </a:r>
            <a:endParaRPr lang="en-GB" sz="5400" b="1" dirty="0">
              <a:solidFill>
                <a:srgbClr val="00B05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22530" name="Picture 2" descr="http://mywildlifeworld.com/blog/styled-22/styled-29/styled-37/files/page41-a304_frilled_liz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9517"/>
            <a:ext cx="6228184" cy="5508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137" y="26064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B050"/>
                </a:solidFill>
                <a:latin typeface="Letter-join Plus 4" panose="02000505000000020003" pitchFamily="50" charset="0"/>
                <a:cs typeface="David" pitchFamily="34" charset="-79"/>
              </a:rPr>
              <a:t>They usually lay eggs...</a:t>
            </a:r>
            <a:endParaRPr lang="en-GB" sz="4400" b="1" dirty="0">
              <a:solidFill>
                <a:srgbClr val="00B05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23554" name="Picture 2" descr="http://www.nigeldennis.com/stock/images/reptiles/crocodiles/25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7"/>
            <a:ext cx="8438121" cy="5517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B050"/>
                </a:solidFill>
                <a:latin typeface="Letter-join Plus 4" panose="02000505000000020003" pitchFamily="50" charset="0"/>
                <a:cs typeface="David" pitchFamily="34" charset="-79"/>
              </a:rPr>
              <a:t>They are cold blooded...</a:t>
            </a:r>
            <a:endParaRPr lang="en-GB" sz="4800" b="1" dirty="0">
              <a:solidFill>
                <a:srgbClr val="00B05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24578" name="Picture 2" descr="http://www.solarnavigator.net/animal_kingdom/animal_images/alligator_reptile_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25885"/>
            <a:ext cx="4228044" cy="5532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2536" y="260648"/>
            <a:ext cx="80648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dirty="0" smtClean="0">
                <a:solidFill>
                  <a:srgbClr val="0070C0"/>
                </a:solidFill>
                <a:latin typeface="Letter-join Plus 4" panose="02000505000000020003" pitchFamily="50" charset="0"/>
                <a:cs typeface="David" pitchFamily="34" charset="-79"/>
              </a:rPr>
              <a:t>3) </a:t>
            </a:r>
            <a:r>
              <a:rPr lang="en-GB" sz="11500" u="sng" dirty="0" smtClean="0">
                <a:solidFill>
                  <a:srgbClr val="0070C0"/>
                </a:solidFill>
                <a:latin typeface="Letter-join Plus 4" panose="02000505000000020003" pitchFamily="50" charset="0"/>
                <a:cs typeface="David" pitchFamily="34" charset="-79"/>
              </a:rPr>
              <a:t>Birds</a:t>
            </a:r>
            <a:endParaRPr lang="en-GB" sz="11500" u="sng" dirty="0">
              <a:solidFill>
                <a:srgbClr val="0070C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3140968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0070C0"/>
                </a:solidFill>
                <a:latin typeface="Letter-join Plus 4" panose="02000505000000020003" pitchFamily="50" charset="0"/>
                <a:cs typeface="David" pitchFamily="34" charset="-79"/>
              </a:rPr>
              <a:t>How can we tell an animal is a bird?</a:t>
            </a:r>
            <a:endParaRPr lang="en-GB" sz="7200" dirty="0">
              <a:solidFill>
                <a:srgbClr val="0070C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9284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70C0"/>
                </a:solidFill>
                <a:latin typeface="Letter-join Plus 4" panose="02000505000000020003" pitchFamily="50" charset="0"/>
                <a:cs typeface="David" pitchFamily="34" charset="-79"/>
              </a:rPr>
              <a:t>They have feathers </a:t>
            </a:r>
          </a:p>
          <a:p>
            <a:pPr algn="ctr"/>
            <a:r>
              <a:rPr lang="en-GB" sz="5400" b="1" dirty="0" smtClean="0">
                <a:solidFill>
                  <a:srgbClr val="0070C0"/>
                </a:solidFill>
                <a:latin typeface="Letter-join Plus 4" panose="02000505000000020003" pitchFamily="50" charset="0"/>
                <a:cs typeface="David" pitchFamily="34" charset="-79"/>
              </a:rPr>
              <a:t>and wings...</a:t>
            </a:r>
            <a:endParaRPr lang="en-GB" sz="5400" b="1" dirty="0">
              <a:solidFill>
                <a:srgbClr val="0070C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25602" name="Picture 2" descr="http://www.pet-expo.com/trivia/birds/parrot-full-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52490"/>
            <a:ext cx="6444208" cy="4805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0" y="188640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0070C0"/>
                </a:solidFill>
                <a:latin typeface="Letter-join Plus 4" panose="02000505000000020003" pitchFamily="50" charset="0"/>
                <a:cs typeface="David" pitchFamily="34" charset="-79"/>
              </a:rPr>
              <a:t>They lay eggs...</a:t>
            </a:r>
            <a:endParaRPr lang="en-GB" sz="5400" b="1" dirty="0">
              <a:solidFill>
                <a:srgbClr val="0070C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27650" name="Picture 2" descr="http://farm4.static.flickr.com/3642/3513833175_c25508da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76772"/>
            <a:ext cx="7308304" cy="5481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70C0"/>
                </a:solidFill>
                <a:latin typeface="Letter-join Plus 4" panose="02000505000000020003" pitchFamily="50" charset="0"/>
                <a:cs typeface="David" pitchFamily="34" charset="-79"/>
              </a:rPr>
              <a:t>They are warm blooded...</a:t>
            </a:r>
            <a:endParaRPr lang="en-GB" sz="4800" b="1" dirty="0">
              <a:solidFill>
                <a:srgbClr val="0070C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28674" name="Picture 2" descr="Bird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22765"/>
            <a:ext cx="7380312" cy="5535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4544" y="476672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1CCC04"/>
                </a:solidFill>
                <a:latin typeface="Letter-join Plus 4" panose="02000505000000020003" pitchFamily="50" charset="0"/>
                <a:cs typeface="David" pitchFamily="34" charset="-79"/>
              </a:rPr>
              <a:t>4) </a:t>
            </a:r>
            <a:r>
              <a:rPr lang="en-GB" sz="8800" b="1" u="sng" dirty="0" smtClean="0">
                <a:solidFill>
                  <a:srgbClr val="1CCC04"/>
                </a:solidFill>
                <a:latin typeface="Letter-join Plus 4" panose="02000505000000020003" pitchFamily="50" charset="0"/>
                <a:cs typeface="David" pitchFamily="34" charset="-79"/>
              </a:rPr>
              <a:t>Amphibians</a:t>
            </a:r>
            <a:endParaRPr lang="en-GB" sz="8800" b="1" u="sng" dirty="0">
              <a:solidFill>
                <a:srgbClr val="1CCC04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33569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1CCC04"/>
                </a:solidFill>
                <a:latin typeface="Letter-join Plus 4" panose="02000505000000020003" pitchFamily="50" charset="0"/>
                <a:cs typeface="David" pitchFamily="34" charset="-79"/>
              </a:rPr>
              <a:t>How do we know if an animal is an amphibian?</a:t>
            </a:r>
            <a:endParaRPr lang="en-GB" sz="6600" dirty="0">
              <a:solidFill>
                <a:srgbClr val="1CCC04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2576" y="69269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1CCC04"/>
                </a:solidFill>
                <a:latin typeface="Letter-join Plus 4" panose="02000505000000020003" pitchFamily="50" charset="0"/>
                <a:cs typeface="David" pitchFamily="34" charset="-79"/>
              </a:rPr>
              <a:t>They live on land and water...</a:t>
            </a:r>
            <a:endParaRPr lang="en-GB" sz="5400" b="1" dirty="0">
              <a:solidFill>
                <a:srgbClr val="1CCC04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29698" name="Picture 2" descr="http://t2.gstatic.com/images?q=tbn:ANd9GcSjwc-sOB9jco16R3ZMU6p6vMqA_rtLwhVketkU0JiB3WkhMW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614448" cy="3456384"/>
          </a:xfrm>
          <a:prstGeom prst="rect">
            <a:avLst/>
          </a:prstGeom>
          <a:noFill/>
        </p:spPr>
      </p:pic>
      <p:pic>
        <p:nvPicPr>
          <p:cNvPr id="29700" name="Picture 4" descr="http://ed101.bu.edu/StudentDoc/Archives/ED101fa08/vjlsfc/bull_frog_in_w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4063379" cy="270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4544" y="41743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1CCC04"/>
                </a:solidFill>
                <a:latin typeface="Letter-join Plus 4" panose="02000505000000020003" pitchFamily="50" charset="0"/>
                <a:cs typeface="David" pitchFamily="34" charset="-79"/>
              </a:rPr>
              <a:t>They are cold blooded...</a:t>
            </a:r>
            <a:endParaRPr lang="en-GB" sz="5400" b="1" dirty="0">
              <a:solidFill>
                <a:srgbClr val="1CCC04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31746" name="Picture 2" descr="http://www.netstate.com/states/symb/amphibians/images/ks_barred_tiger_salamander_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884368" cy="5316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There are </a:t>
            </a:r>
            <a:r>
              <a:rPr lang="en-GB" sz="4000" b="1" u="sng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six</a:t>
            </a:r>
            <a:r>
              <a:rPr lang="en-GB" sz="4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 </a:t>
            </a:r>
            <a:r>
              <a:rPr lang="en-GB" sz="4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different ways </a:t>
            </a:r>
          </a:p>
          <a:p>
            <a:r>
              <a:rPr lang="en-GB" sz="4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we can class animals...</a:t>
            </a:r>
            <a:endParaRPr lang="en-GB" sz="4000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1026" name="Picture 2" descr="http://lh4.ggpht.com/-hEGE4zx4wgs/S4kCgqw4JPI/AAAAAAAABzs/pT7IFFNk1Gg/animals_01_00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156176" cy="478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188640" y="79780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1CCC04"/>
                </a:solidFill>
                <a:latin typeface="Letter-join Plus 4" panose="02000505000000020003" pitchFamily="50" charset="0"/>
                <a:cs typeface="David" pitchFamily="34" charset="-79"/>
              </a:rPr>
              <a:t>They lay eggs...</a:t>
            </a:r>
            <a:endParaRPr lang="en-GB" sz="4800" b="1" dirty="0">
              <a:solidFill>
                <a:srgbClr val="1CCC04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32770" name="Picture 2" descr="http://rjfisherjoanides.pbworks.com/f/1299809062/frog_eg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99"/>
            <a:ext cx="9144000" cy="5185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68560" y="46619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1CCC04"/>
                </a:solidFill>
                <a:latin typeface="Letter-join Plus 4" panose="02000505000000020003" pitchFamily="50" charset="0"/>
                <a:cs typeface="David" pitchFamily="34" charset="-79"/>
              </a:rPr>
              <a:t>They have moist skin and webbed feet...</a:t>
            </a:r>
            <a:endParaRPr lang="en-GB" sz="4800" dirty="0">
              <a:solidFill>
                <a:srgbClr val="1CCC04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33794" name="Picture 2" descr="http://www.exploratorium.edu/frogs/mainstory/images/bullfoot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679"/>
            <a:ext cx="6732240" cy="4797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2576" y="332656"/>
            <a:ext cx="77768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7030A0"/>
                </a:solidFill>
                <a:latin typeface="Letter-join Plus 4" panose="02000505000000020003" pitchFamily="50" charset="0"/>
                <a:cs typeface="David" pitchFamily="34" charset="-79"/>
              </a:rPr>
              <a:t>5) </a:t>
            </a:r>
            <a:r>
              <a:rPr lang="en-GB" sz="11500" b="1" u="sng" dirty="0" smtClean="0">
                <a:solidFill>
                  <a:srgbClr val="7030A0"/>
                </a:solidFill>
                <a:latin typeface="Letter-join Plus 4" panose="02000505000000020003" pitchFamily="50" charset="0"/>
                <a:cs typeface="David" pitchFamily="34" charset="-79"/>
              </a:rPr>
              <a:t>Fish</a:t>
            </a:r>
            <a:endParaRPr lang="en-GB" sz="11500" b="1" u="sng" dirty="0">
              <a:solidFill>
                <a:srgbClr val="7030A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996952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7030A0"/>
                </a:solidFill>
                <a:latin typeface="Letter-join Plus 4" panose="02000505000000020003" pitchFamily="50" charset="0"/>
                <a:cs typeface="David" pitchFamily="34" charset="-79"/>
              </a:rPr>
              <a:t>How do we know if an animal is a fish?</a:t>
            </a:r>
            <a:endParaRPr lang="en-GB" sz="6600" dirty="0">
              <a:solidFill>
                <a:srgbClr val="7030A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4" y="39580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7030A0"/>
                </a:solidFill>
                <a:latin typeface="Letter-join Plus 4" panose="02000505000000020003" pitchFamily="50" charset="0"/>
                <a:cs typeface="David" pitchFamily="34" charset="-79"/>
              </a:rPr>
              <a:t>They breathe under water using gills...</a:t>
            </a:r>
            <a:endParaRPr lang="en-GB" sz="4800" b="1" dirty="0">
              <a:solidFill>
                <a:srgbClr val="7030A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34818" name="Picture 2" descr="http://sharon-taxonomy2009-p2.wikispaces.com/file/view/fish_gi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79172"/>
            <a:ext cx="5364088" cy="4878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8808"/>
            <a:ext cx="5895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7030A0"/>
                </a:solidFill>
                <a:latin typeface="Letter-join Plus 4" panose="02000505000000020003" pitchFamily="50" charset="0"/>
                <a:cs typeface="David" pitchFamily="34" charset="-79"/>
              </a:rPr>
              <a:t>They have scales </a:t>
            </a:r>
          </a:p>
          <a:p>
            <a:r>
              <a:rPr lang="en-GB" sz="5400" b="1" dirty="0" smtClean="0">
                <a:solidFill>
                  <a:srgbClr val="7030A0"/>
                </a:solidFill>
                <a:latin typeface="Letter-join Plus 4" panose="02000505000000020003" pitchFamily="50" charset="0"/>
                <a:cs typeface="David" pitchFamily="34" charset="-79"/>
              </a:rPr>
              <a:t>and fins...</a:t>
            </a:r>
            <a:endParaRPr lang="en-GB" sz="5400" b="1" dirty="0">
              <a:solidFill>
                <a:srgbClr val="7030A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36866" name="Picture 2" descr="http://4.bp.blogspot.com/-j23uGG6HgH0/Ti2KsAlQ7wI/AAAAAAAAARk/3smPhnxMNg0/s1600/fish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1051"/>
            <a:ext cx="5895975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7030A0"/>
                </a:solidFill>
                <a:latin typeface="Letter-join Plus 4" panose="02000505000000020003" pitchFamily="50" charset="0"/>
                <a:cs typeface="David" pitchFamily="34" charset="-79"/>
              </a:rPr>
              <a:t>They lay eggs...</a:t>
            </a:r>
            <a:endParaRPr lang="en-GB" sz="6000" b="1" dirty="0">
              <a:solidFill>
                <a:srgbClr val="7030A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37890" name="Picture 2" descr="http://cache2.allpostersimages.com/p/LRG/28/2876/62GPD00Z/posters/striped-blenny-fish-eggs-magnified-120-t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76772"/>
            <a:ext cx="7308304" cy="5481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556" y="293747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7030A0"/>
                </a:solidFill>
                <a:latin typeface="Letter-join Plus 4" panose="02000505000000020003" pitchFamily="50" charset="0"/>
                <a:cs typeface="David" pitchFamily="34" charset="-79"/>
              </a:rPr>
              <a:t>They are cold blooded...</a:t>
            </a:r>
            <a:endParaRPr lang="en-GB" sz="4800" b="1" dirty="0">
              <a:solidFill>
                <a:srgbClr val="7030A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38914" name="Picture 2" descr="http://www.glogster.com/media/5/16/54/64/16546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5976664" cy="5558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2536" y="3326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5)</a:t>
            </a:r>
            <a:r>
              <a:rPr lang="en-GB" sz="7200" b="1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 </a:t>
            </a:r>
            <a:r>
              <a:rPr lang="en-GB" sz="7200" b="1" u="sng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Invertebrates</a:t>
            </a:r>
            <a:endParaRPr lang="en-GB" sz="7200" b="1" u="sng" dirty="0">
              <a:solidFill>
                <a:srgbClr val="00B0F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96952"/>
            <a:ext cx="9036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How do we know if </a:t>
            </a:r>
            <a:r>
              <a:rPr lang="en-GB" sz="6000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an animal </a:t>
            </a:r>
            <a:r>
              <a:rPr lang="en-GB" sz="6000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is </a:t>
            </a:r>
            <a:r>
              <a:rPr lang="en-GB" sz="6000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an invertebrate?</a:t>
            </a:r>
            <a:endParaRPr lang="en-GB" sz="6000" dirty="0">
              <a:solidFill>
                <a:srgbClr val="00B0F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1323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tion to Invertebrates | Biology II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4" r="3897"/>
          <a:stretch/>
        </p:blipFill>
        <p:spPr>
          <a:xfrm>
            <a:off x="5903640" y="2420888"/>
            <a:ext cx="3240360" cy="2648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14" y="39580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They don’t have a backbone…</a:t>
            </a:r>
            <a:endParaRPr lang="en-GB" sz="4800" b="1" dirty="0">
              <a:solidFill>
                <a:srgbClr val="00B0F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4" name="Picture 3" descr="Happy class: INVERTEBRATE ANIMAL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5378379" cy="39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35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4" y="39580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Some have soft bodies…</a:t>
            </a:r>
            <a:endParaRPr lang="en-GB" sz="4800" b="1" dirty="0">
              <a:solidFill>
                <a:srgbClr val="00B0F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3" name="Picture 2" descr="Indotyphlops braminus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37928"/>
            <a:ext cx="3599892" cy="2399928"/>
          </a:xfrm>
          <a:prstGeom prst="rect">
            <a:avLst/>
          </a:prstGeom>
        </p:spPr>
      </p:pic>
      <p:pic>
        <p:nvPicPr>
          <p:cNvPr id="4" name="Picture 3" descr="BugBlog: Slug standing u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3074904" cy="2304256"/>
          </a:xfrm>
          <a:prstGeom prst="rect">
            <a:avLst/>
          </a:prstGeom>
        </p:spPr>
      </p:pic>
      <p:pic>
        <p:nvPicPr>
          <p:cNvPr id="5" name="Picture 4" descr="Jellyfish-inspired electronic skin can heal itself under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75" y="3933056"/>
            <a:ext cx="5133759" cy="28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8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8032" y="188640"/>
            <a:ext cx="8424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>
                <a:solidFill>
                  <a:srgbClr val="FF0000"/>
                </a:solidFill>
                <a:latin typeface="Letter-join Plus 4" panose="02000505000000020003" pitchFamily="50" charset="0"/>
                <a:cs typeface="David" pitchFamily="34" charset="-79"/>
              </a:rPr>
              <a:t>1) </a:t>
            </a:r>
            <a:r>
              <a:rPr lang="en-GB" sz="8800" b="1" u="sng" dirty="0" smtClean="0">
                <a:solidFill>
                  <a:srgbClr val="FF0000"/>
                </a:solidFill>
                <a:latin typeface="Letter-join Plus 4" panose="02000505000000020003" pitchFamily="50" charset="0"/>
                <a:cs typeface="David" pitchFamily="34" charset="-79"/>
              </a:rPr>
              <a:t>Mammals</a:t>
            </a:r>
            <a:endParaRPr lang="en-GB" sz="8800" b="1" u="sng" dirty="0">
              <a:solidFill>
                <a:srgbClr val="FF000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0" y="2636912"/>
            <a:ext cx="8766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How can we tell if an animal is a mammal?</a:t>
            </a:r>
            <a:endParaRPr lang="en-GB" sz="7200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4" y="39580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Some have a hard body…</a:t>
            </a:r>
            <a:endParaRPr lang="en-GB" sz="4800" b="1" dirty="0">
              <a:solidFill>
                <a:srgbClr val="00B0F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3" name="Picture 2" descr="The English Cubby: Invertebra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" y="1484785"/>
            <a:ext cx="4970334" cy="3835650"/>
          </a:xfrm>
          <a:prstGeom prst="rect">
            <a:avLst/>
          </a:prstGeom>
        </p:spPr>
      </p:pic>
      <p:pic>
        <p:nvPicPr>
          <p:cNvPr id="5" name="Picture 4" descr="Honey bee on a dandelion, Sandy, Bedfordshire | Feature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95159"/>
            <a:ext cx="4084691" cy="38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92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nail Eggs High Resolution Stock Photography and Images - Ala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55058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14" y="39580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They lay eggs…</a:t>
            </a:r>
            <a:endParaRPr lang="en-GB" sz="4800" b="1" dirty="0">
              <a:solidFill>
                <a:srgbClr val="00B0F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6468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14" y="395804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00B0F0"/>
                </a:solidFill>
                <a:latin typeface="Letter-join Plus 4" panose="02000505000000020003" pitchFamily="50" charset="0"/>
                <a:cs typeface="David" pitchFamily="34" charset="-79"/>
              </a:rPr>
              <a:t>They are cold blooded…</a:t>
            </a:r>
            <a:endParaRPr lang="en-GB" sz="4800" b="1" dirty="0">
              <a:solidFill>
                <a:srgbClr val="00B0F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3" name="Picture 2" descr="Bells | Jeffz Buzz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" y="1700808"/>
            <a:ext cx="7274639" cy="50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01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12576" y="548680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What types of animals are these?...</a:t>
            </a:r>
            <a:endParaRPr lang="en-GB" sz="11500" b="1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archiesinfo.bjorsq.net/files/2010/05/tig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3.bp.blogspot.com/_v-FjwogQymA/TUfXnu0umqI/AAAAAAAAAvU/jb58wmuvOhA/s1600/wolf-color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74557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roshani.co.uk/livingtoeat/wp-content/uploads/2008/07/rabbi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524328" cy="67718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richard-seaman.com/Wallpaper/Nature/Reptiles/Lizards/GoldenTeguLiz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tatic.howstuffworks.com/gif/fro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86017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lolosad.com/wp-content/uploads/2008/02/penguin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68090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They give birth to live young...</a:t>
            </a:r>
            <a:endParaRPr lang="en-GB" sz="4800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15362" name="Picture 2" descr="http://www.haworthcatrescue.org/userimages/web-baby-r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s.nationalgeographic.com/wpf/media-live/photos/000/006/cache/red-fox_679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3.bp.blogspot.com/_lS3frAkkYWM/SFvlMCtVkgI/AAAAAAAAAs0/H7HNdvD8YGE/s1600/nike-plus-human-rac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499992" cy="6762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929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ew of Arts of Living on a Damaged Planet: Ghosts an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"/>
            <a:ext cx="9144000" cy="68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75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content.artofmanliness.com/uploads/2008/07/coral-sn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2.bp.blogspot.com/-nXptOjeKhcY/TWB634HXuTI/AAAAAAAAA6A/lJpWXSGGVEI/s1600/Dolp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wallpaperbase.com/wallpapers/animals/birds/bird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riggle on Down to the Adventuremobile During Worm Week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4"/>
            <a:ext cx="9144000" cy="68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13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images.nationalgeographic.com/wpf/media-live/photos/000/007/cache/young-chimp_763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crapetv.com/News/News%20Pages/usa/images-4/great-white-shark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They have hair or fur...</a:t>
            </a:r>
            <a:endParaRPr lang="en-GB" sz="4800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17410" name="Picture 2" descr="http://www.a1animaltalent.com/dog-gallery0/borderterrier.xskyliehs15P13H12L12C20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5315"/>
            <a:ext cx="4189537" cy="5592685"/>
          </a:xfrm>
          <a:prstGeom prst="rect">
            <a:avLst/>
          </a:prstGeom>
          <a:noFill/>
        </p:spPr>
      </p:pic>
      <p:pic>
        <p:nvPicPr>
          <p:cNvPr id="17412" name="Picture 4" descr="http://gotpetsonline.com/pictures-gallery/exotic-pictures-breeders-babies/polar-bear-pictures-breeders-babies/pictures/polar-bear-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620" y="2033464"/>
            <a:ext cx="496238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Ladybird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1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Mammal mothers feed their children with their own milk...</a:t>
            </a:r>
            <a:endParaRPr lang="en-GB" sz="4000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18434" name="Picture 2" descr="http://lh6.ggpht.com/-Ph3gIzDNEPE/SYJPTr8JQ-I/AAAAAAAABzY/NWX8_4-l_cI/DSCN5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54814"/>
            <a:ext cx="6804248" cy="510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They are warm blooded...</a:t>
            </a:r>
            <a:endParaRPr lang="en-GB" sz="4400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19458" name="Picture 2" descr="http://www.medteq.info/med/files/Image/full-b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31474"/>
            <a:ext cx="5508104" cy="5526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96552" y="260648"/>
            <a:ext cx="82089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00B050"/>
                </a:solidFill>
                <a:latin typeface="Letter-join Plus 4" panose="02000505000000020003" pitchFamily="50" charset="0"/>
                <a:cs typeface="David" pitchFamily="34" charset="-79"/>
              </a:rPr>
              <a:t>2) </a:t>
            </a:r>
            <a:r>
              <a:rPr lang="en-GB" sz="11500" b="1" u="sng" dirty="0" smtClean="0">
                <a:solidFill>
                  <a:srgbClr val="00B050"/>
                </a:solidFill>
                <a:latin typeface="Letter-join Plus 4" panose="02000505000000020003" pitchFamily="50" charset="0"/>
                <a:cs typeface="David" pitchFamily="34" charset="-79"/>
              </a:rPr>
              <a:t>Reptiles</a:t>
            </a:r>
            <a:endParaRPr lang="en-GB" sz="11500" b="1" u="sng" dirty="0">
              <a:solidFill>
                <a:srgbClr val="00B05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068960"/>
            <a:ext cx="9072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chemeClr val="bg1">
                    <a:lumMod val="10000"/>
                  </a:schemeClr>
                </a:solidFill>
                <a:latin typeface="Letter-join Plus 4" panose="02000505000000020003" pitchFamily="50" charset="0"/>
                <a:cs typeface="David" pitchFamily="34" charset="-79"/>
              </a:rPr>
              <a:t>How can we tell if an animal is a reptile?</a:t>
            </a:r>
            <a:endParaRPr lang="en-GB" sz="7200" dirty="0">
              <a:solidFill>
                <a:schemeClr val="bg1">
                  <a:lumMod val="10000"/>
                </a:schemeClr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40568" y="260648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B050"/>
                </a:solidFill>
                <a:latin typeface="Letter-join Plus 4" panose="02000505000000020003" pitchFamily="50" charset="0"/>
                <a:cs typeface="David" pitchFamily="34" charset="-79"/>
              </a:rPr>
              <a:t>They have scales, not fur...</a:t>
            </a:r>
            <a:endParaRPr lang="en-GB" sz="4400" b="1" dirty="0">
              <a:solidFill>
                <a:srgbClr val="00B050"/>
              </a:solidFill>
              <a:latin typeface="Letter-join Plus 4" panose="02000505000000020003" pitchFamily="50" charset="0"/>
              <a:cs typeface="David" pitchFamily="34" charset="-79"/>
            </a:endParaRPr>
          </a:p>
        </p:txBody>
      </p:sp>
      <p:pic>
        <p:nvPicPr>
          <p:cNvPr id="20482" name="Picture 2" descr="Snak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4137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wley coe theme">
  <a:themeElements>
    <a:clrScheme name="Dawley">
      <a:dk1>
        <a:srgbClr val="FFFFFF"/>
      </a:dk1>
      <a:lt1>
        <a:srgbClr val="D8D8D8"/>
      </a:lt1>
      <a:dk2>
        <a:srgbClr val="656565"/>
      </a:dk2>
      <a:lt2>
        <a:srgbClr val="656565"/>
      </a:lt2>
      <a:accent1>
        <a:srgbClr val="FF0000"/>
      </a:accent1>
      <a:accent2>
        <a:srgbClr val="FF3B3B"/>
      </a:accent2>
      <a:accent3>
        <a:srgbClr val="EE6D49"/>
      </a:accent3>
      <a:accent4>
        <a:srgbClr val="EF9769"/>
      </a:accent4>
      <a:accent5>
        <a:srgbClr val="7F5F52"/>
      </a:accent5>
      <a:accent6>
        <a:srgbClr val="B27D49"/>
      </a:accent6>
      <a:hlink>
        <a:srgbClr val="000000"/>
      </a:hlink>
      <a:folHlink>
        <a:srgbClr val="FD1E07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wley coe theme" id="{CAC8FCF4-9DAD-4DE8-AF7F-75ADCAF4CA37}" vid="{6662052A-5726-46AF-BD17-4D8290087DD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255</Words>
  <Application>Microsoft Office PowerPoint</Application>
  <PresentationFormat>On-screen Show (4:3)</PresentationFormat>
  <Paragraphs>44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David</vt:lpstr>
      <vt:lpstr>Letter-join Plus 4</vt:lpstr>
      <vt:lpstr>Trebuchet MS</vt:lpstr>
      <vt:lpstr>Wingdings 3</vt:lpstr>
      <vt:lpstr>Dawley coe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maisie</dc:creator>
  <cp:lastModifiedBy>Breeze, Cheryl</cp:lastModifiedBy>
  <cp:revision>17</cp:revision>
  <dcterms:created xsi:type="dcterms:W3CDTF">2011-08-25T17:16:19Z</dcterms:created>
  <dcterms:modified xsi:type="dcterms:W3CDTF">2020-10-24T13:50:55Z</dcterms:modified>
</cp:coreProperties>
</file>