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2" r:id="rId6"/>
    <p:sldId id="270" r:id="rId7"/>
    <p:sldId id="269"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1/15/2021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1/15/2021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freebibleimages.org/photos/peter-denies-jesus/"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commons.wikimedia.org/wiki/File:United_Kingdom_Flag_Background.svg" TargetMode="External"/><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2A6ED-D597-429E-A2B5-6ABED52E1BB5}"/>
              </a:ext>
            </a:extLst>
          </p:cNvPr>
          <p:cNvSpPr>
            <a:spLocks noGrp="1"/>
          </p:cNvSpPr>
          <p:nvPr>
            <p:ph type="ctrTitle"/>
          </p:nvPr>
        </p:nvSpPr>
        <p:spPr/>
        <p:txBody>
          <a:bodyPr>
            <a:normAutofit/>
          </a:bodyPr>
          <a:lstStyle/>
          <a:p>
            <a:r>
              <a:rPr lang="en-GB" sz="6600" dirty="0"/>
              <a:t>Picture Reflections</a:t>
            </a:r>
          </a:p>
        </p:txBody>
      </p:sp>
      <p:sp>
        <p:nvSpPr>
          <p:cNvPr id="3" name="Subtitle 2">
            <a:extLst>
              <a:ext uri="{FF2B5EF4-FFF2-40B4-BE49-F238E27FC236}">
                <a16:creationId xmlns:a16="http://schemas.microsoft.com/office/drawing/2014/main" id="{84BB492B-99BC-41DB-B0C4-56BD035EB387}"/>
              </a:ext>
            </a:extLst>
          </p:cNvPr>
          <p:cNvSpPr>
            <a:spLocks noGrp="1"/>
          </p:cNvSpPr>
          <p:nvPr>
            <p:ph type="subTitle" idx="1"/>
          </p:nvPr>
        </p:nvSpPr>
        <p:spPr/>
        <p:txBody>
          <a:bodyPr>
            <a:normAutofit/>
          </a:bodyPr>
          <a:lstStyle/>
          <a:p>
            <a:pPr algn="r"/>
            <a:r>
              <a:rPr lang="en-GB" sz="3200" dirty="0"/>
              <a:t>Growing and Learning from our mistakes</a:t>
            </a:r>
          </a:p>
        </p:txBody>
      </p:sp>
    </p:spTree>
    <p:extLst>
      <p:ext uri="{BB962C8B-B14F-4D97-AF65-F5344CB8AC3E}">
        <p14:creationId xmlns:p14="http://schemas.microsoft.com/office/powerpoint/2010/main" val="3573394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5E22EDAF-5B6B-4EDA-874A-D2323A563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47093E9-0FF5-4C8A-87CA-1A77A8A8A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1531B9EF-E1F9-40FE-9CC0-C4C5F7025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46">
            <a:extLst>
              <a:ext uri="{FF2B5EF4-FFF2-40B4-BE49-F238E27FC236}">
                <a16:creationId xmlns:a16="http://schemas.microsoft.com/office/drawing/2014/main" id="{A8457049-EBE6-4D4A-9603-74419DBBE7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a:extLst>
              <a:ext uri="{FF2B5EF4-FFF2-40B4-BE49-F238E27FC236}">
                <a16:creationId xmlns:a16="http://schemas.microsoft.com/office/drawing/2014/main" id="{0A12844F-AA3E-4A09-8679-14F49E84E4E2}"/>
              </a:ext>
            </a:extLst>
          </p:cNvPr>
          <p:cNvPicPr>
            <a:picLocks noChangeAspect="1"/>
          </p:cNvPicPr>
          <p:nvPr/>
        </p:nvPicPr>
        <p:blipFill rotWithShape="1">
          <a:blip r:embed="rId2"/>
          <a:srcRect t="33783" r="-1" b="25806"/>
          <a:stretch/>
        </p:blipFill>
        <p:spPr>
          <a:xfrm>
            <a:off x="446532" y="599724"/>
            <a:ext cx="11292143" cy="5200321"/>
          </a:xfrm>
          <a:prstGeom prst="rect">
            <a:avLst/>
          </a:prstGeom>
        </p:spPr>
      </p:pic>
      <p:sp>
        <p:nvSpPr>
          <p:cNvPr id="49" name="Rectangle 48">
            <a:extLst>
              <a:ext uri="{FF2B5EF4-FFF2-40B4-BE49-F238E27FC236}">
                <a16:creationId xmlns:a16="http://schemas.microsoft.com/office/drawing/2014/main" id="{D54EC586-DBC6-420F-A910-59AC50ABF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22346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9C6F4E-B37F-4564-859A-E453E5C3C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C365DF-48BC-4BA2-85FE-997D0076E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C19B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424E717-F3D1-4318-B517-549319F5FA22}"/>
              </a:ext>
            </a:extLst>
          </p:cNvPr>
          <p:cNvSpPr/>
          <p:nvPr/>
        </p:nvSpPr>
        <p:spPr>
          <a:xfrm>
            <a:off x="6629400" y="643467"/>
            <a:ext cx="4743450" cy="278553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5" name="Picture 4">
            <a:extLst>
              <a:ext uri="{FF2B5EF4-FFF2-40B4-BE49-F238E27FC236}">
                <a16:creationId xmlns:a16="http://schemas.microsoft.com/office/drawing/2014/main" id="{5695124B-ACBD-4092-AC5E-15EC985CCCFE}"/>
              </a:ext>
            </a:extLst>
          </p:cNvPr>
          <p:cNvPicPr>
            <a:picLocks noChangeAspect="1"/>
          </p:cNvPicPr>
          <p:nvPr/>
        </p:nvPicPr>
        <p:blipFill>
          <a:blip r:embed="rId2"/>
          <a:stretch>
            <a:fillRect/>
          </a:stretch>
        </p:blipFill>
        <p:spPr>
          <a:xfrm>
            <a:off x="819149" y="3498220"/>
            <a:ext cx="4767485" cy="2810500"/>
          </a:xfrm>
          <a:prstGeom prst="rect">
            <a:avLst/>
          </a:prstGeom>
        </p:spPr>
      </p:pic>
      <p:pic>
        <p:nvPicPr>
          <p:cNvPr id="7" name="Picture 6">
            <a:extLst>
              <a:ext uri="{FF2B5EF4-FFF2-40B4-BE49-F238E27FC236}">
                <a16:creationId xmlns:a16="http://schemas.microsoft.com/office/drawing/2014/main" id="{FFAB5D37-A195-458C-9C42-36DB1A3C713C}"/>
              </a:ext>
            </a:extLst>
          </p:cNvPr>
          <p:cNvPicPr>
            <a:picLocks noChangeAspect="1"/>
          </p:cNvPicPr>
          <p:nvPr/>
        </p:nvPicPr>
        <p:blipFill>
          <a:blip r:embed="rId2"/>
          <a:stretch>
            <a:fillRect/>
          </a:stretch>
        </p:blipFill>
        <p:spPr>
          <a:xfrm>
            <a:off x="6629400" y="3527214"/>
            <a:ext cx="4767485" cy="2810500"/>
          </a:xfrm>
          <a:prstGeom prst="rect">
            <a:avLst/>
          </a:prstGeom>
        </p:spPr>
      </p:pic>
      <p:sp>
        <p:nvSpPr>
          <p:cNvPr id="9" name="TextBox 8">
            <a:extLst>
              <a:ext uri="{FF2B5EF4-FFF2-40B4-BE49-F238E27FC236}">
                <a16:creationId xmlns:a16="http://schemas.microsoft.com/office/drawing/2014/main" id="{6F0058EC-6A97-46A2-9502-DEFBE4F8A053}"/>
              </a:ext>
            </a:extLst>
          </p:cNvPr>
          <p:cNvSpPr txBox="1"/>
          <p:nvPr/>
        </p:nvSpPr>
        <p:spPr>
          <a:xfrm>
            <a:off x="6905625" y="857250"/>
            <a:ext cx="4048125" cy="2308324"/>
          </a:xfrm>
          <a:prstGeom prst="rect">
            <a:avLst/>
          </a:prstGeom>
          <a:noFill/>
        </p:spPr>
        <p:txBody>
          <a:bodyPr wrap="square" rtlCol="0">
            <a:spAutoFit/>
          </a:bodyPr>
          <a:lstStyle/>
          <a:p>
            <a:pPr algn="ctr"/>
            <a:r>
              <a:rPr lang="en-GB" sz="4800" b="1" dirty="0">
                <a:latin typeface="Century Gothic" panose="020B0502020202020204" pitchFamily="34" charset="0"/>
              </a:rPr>
              <a:t>What do you see in the picture?</a:t>
            </a:r>
          </a:p>
        </p:txBody>
      </p:sp>
      <p:sp>
        <p:nvSpPr>
          <p:cNvPr id="11" name="TextBox 10">
            <a:extLst>
              <a:ext uri="{FF2B5EF4-FFF2-40B4-BE49-F238E27FC236}">
                <a16:creationId xmlns:a16="http://schemas.microsoft.com/office/drawing/2014/main" id="{94AB62F7-2784-45F1-9CBC-4CD6DD33C529}"/>
              </a:ext>
            </a:extLst>
          </p:cNvPr>
          <p:cNvSpPr txBox="1"/>
          <p:nvPr/>
        </p:nvSpPr>
        <p:spPr>
          <a:xfrm>
            <a:off x="6905625" y="3573331"/>
            <a:ext cx="3962400" cy="2800767"/>
          </a:xfrm>
          <a:prstGeom prst="rect">
            <a:avLst/>
          </a:prstGeom>
          <a:noFill/>
        </p:spPr>
        <p:txBody>
          <a:bodyPr wrap="square" rtlCol="0">
            <a:spAutoFit/>
          </a:bodyPr>
          <a:lstStyle/>
          <a:p>
            <a:pPr algn="ctr"/>
            <a:r>
              <a:rPr lang="en-GB" sz="3200" b="1" dirty="0">
                <a:latin typeface="Century Gothic" panose="020B0502020202020204" pitchFamily="34" charset="0"/>
              </a:rPr>
              <a:t>What questions do you have about this picture?</a:t>
            </a:r>
          </a:p>
          <a:p>
            <a:pPr algn="ctr"/>
            <a:endParaRPr lang="en-GB" sz="3200" b="1" dirty="0">
              <a:latin typeface="Century Gothic" panose="020B0502020202020204" pitchFamily="34" charset="0"/>
            </a:endParaRPr>
          </a:p>
          <a:p>
            <a:pPr algn="ctr"/>
            <a:r>
              <a:rPr lang="en-GB" sz="2400" dirty="0">
                <a:latin typeface="Century Gothic" panose="020B0502020202020204" pitchFamily="34" charset="0"/>
              </a:rPr>
              <a:t>Come up with three questions.</a:t>
            </a:r>
          </a:p>
        </p:txBody>
      </p:sp>
      <p:sp>
        <p:nvSpPr>
          <p:cNvPr id="12" name="TextBox 11">
            <a:extLst>
              <a:ext uri="{FF2B5EF4-FFF2-40B4-BE49-F238E27FC236}">
                <a16:creationId xmlns:a16="http://schemas.microsoft.com/office/drawing/2014/main" id="{E83FB7E7-E7DF-4DCE-851E-1C2C6B682080}"/>
              </a:ext>
            </a:extLst>
          </p:cNvPr>
          <p:cNvSpPr txBox="1"/>
          <p:nvPr/>
        </p:nvSpPr>
        <p:spPr>
          <a:xfrm>
            <a:off x="1133474" y="3619497"/>
            <a:ext cx="4238625" cy="2708434"/>
          </a:xfrm>
          <a:prstGeom prst="rect">
            <a:avLst/>
          </a:prstGeom>
          <a:noFill/>
        </p:spPr>
        <p:txBody>
          <a:bodyPr wrap="square" rtlCol="0">
            <a:spAutoFit/>
          </a:bodyPr>
          <a:lstStyle/>
          <a:p>
            <a:pPr algn="ctr"/>
            <a:r>
              <a:rPr lang="en-GB" sz="3400" b="1" dirty="0">
                <a:latin typeface="Century Gothic" panose="020B0502020202020204" pitchFamily="34" charset="0"/>
              </a:rPr>
              <a:t>Can you make a prediction about what we are going to be talking about?</a:t>
            </a:r>
          </a:p>
        </p:txBody>
      </p:sp>
      <p:pic>
        <p:nvPicPr>
          <p:cNvPr id="4" name="Picture 3">
            <a:extLst>
              <a:ext uri="{FF2B5EF4-FFF2-40B4-BE49-F238E27FC236}">
                <a16:creationId xmlns:a16="http://schemas.microsoft.com/office/drawing/2014/main" id="{4D91B8B8-D778-4716-B76C-A81332B5521C}"/>
              </a:ext>
            </a:extLst>
          </p:cNvPr>
          <p:cNvPicPr>
            <a:picLocks noChangeAspect="1"/>
          </p:cNvPicPr>
          <p:nvPr/>
        </p:nvPicPr>
        <p:blipFill>
          <a:blip r:embed="rId3"/>
          <a:stretch>
            <a:fillRect/>
          </a:stretch>
        </p:blipFill>
        <p:spPr>
          <a:xfrm>
            <a:off x="695323" y="784860"/>
            <a:ext cx="5316543" cy="2447389"/>
          </a:xfrm>
          <a:prstGeom prst="rect">
            <a:avLst/>
          </a:prstGeom>
        </p:spPr>
      </p:pic>
    </p:spTree>
    <p:extLst>
      <p:ext uri="{BB962C8B-B14F-4D97-AF65-F5344CB8AC3E}">
        <p14:creationId xmlns:p14="http://schemas.microsoft.com/office/powerpoint/2010/main" val="172350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34">
            <a:extLst>
              <a:ext uri="{FF2B5EF4-FFF2-40B4-BE49-F238E27FC236}">
                <a16:creationId xmlns:a16="http://schemas.microsoft.com/office/drawing/2014/main" id="{B486DE22-0EC4-474A-8665-766DC5D4C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a:xfrm>
            <a:off x="581192" y="702156"/>
            <a:ext cx="11029616" cy="1013800"/>
          </a:xfrm>
        </p:spPr>
        <p:txBody>
          <a:bodyPr vert="horz" lIns="91440" tIns="45720" rIns="91440" bIns="45720" rtlCol="0" anchor="b">
            <a:normAutofit fontScale="90000"/>
          </a:bodyPr>
          <a:lstStyle/>
          <a:p>
            <a:pPr>
              <a:lnSpc>
                <a:spcPct val="90000"/>
              </a:lnSpc>
            </a:pPr>
            <a:br>
              <a:rPr lang="en-US" sz="1300" dirty="0"/>
            </a:br>
            <a:br>
              <a:rPr lang="en-US" sz="1300" dirty="0"/>
            </a:br>
            <a:br>
              <a:rPr lang="en-US" sz="1300" dirty="0"/>
            </a:br>
            <a:br>
              <a:rPr lang="en-US" sz="3200" dirty="0">
                <a:latin typeface="Century Gothic" panose="020B0502020202020204" pitchFamily="34" charset="0"/>
              </a:rPr>
            </a:br>
            <a:r>
              <a:rPr lang="en-US" sz="3200" dirty="0">
                <a:latin typeface="Century Gothic" panose="020B0502020202020204" pitchFamily="34" charset="0"/>
              </a:rPr>
              <a:t>Peter – Learning from your mistakes</a:t>
            </a:r>
            <a:br>
              <a:rPr lang="en-US" sz="3200" dirty="0">
                <a:latin typeface="Century Gothic" panose="020B0502020202020204" pitchFamily="34" charset="0"/>
              </a:rPr>
            </a:br>
            <a:r>
              <a:rPr lang="en-US" sz="1800" dirty="0">
                <a:latin typeface="Century Gothic" panose="020B0502020202020204" pitchFamily="34" charset="0"/>
                <a:hlinkClick r:id="rId2">
                  <a:extLst>
                    <a:ext uri="{A12FA001-AC4F-418D-AE19-62706E023703}">
                      <ahyp:hlinkClr xmlns:ahyp="http://schemas.microsoft.com/office/drawing/2018/hyperlinkcolor" val="tx"/>
                    </a:ext>
                  </a:extLst>
                </a:hlinkClick>
              </a:rPr>
              <a:t>https://www.freebibleimages.org/photos/peter-denies-jesus/</a:t>
            </a:r>
            <a:r>
              <a:rPr lang="en-US" sz="1800" dirty="0">
                <a:latin typeface="Century Gothic" panose="020B0502020202020204" pitchFamily="34" charset="0"/>
              </a:rPr>
              <a:t> view slide show to tell the story</a:t>
            </a:r>
          </a:p>
        </p:txBody>
      </p:sp>
      <p:sp>
        <p:nvSpPr>
          <p:cNvPr id="37" name="Rectangle 36">
            <a:extLst>
              <a:ext uri="{FF2B5EF4-FFF2-40B4-BE49-F238E27FC236}">
                <a16:creationId xmlns:a16="http://schemas.microsoft.com/office/drawing/2014/main" id="{44CCC960-EBB0-4648-A189-5FEE0EE3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D6B9C11-5CC9-4E82-B038-19C4C6395006}"/>
              </a:ext>
            </a:extLst>
          </p:cNvPr>
          <p:cNvPicPr>
            <a:picLocks noChangeAspect="1"/>
          </p:cNvPicPr>
          <p:nvPr/>
        </p:nvPicPr>
        <p:blipFill rotWithShape="1">
          <a:blip r:embed="rId3"/>
          <a:srcRect l="5894" r="31552" b="1"/>
          <a:stretch/>
        </p:blipFill>
        <p:spPr>
          <a:xfrm>
            <a:off x="657225" y="2361056"/>
            <a:ext cx="4962525" cy="3649219"/>
          </a:xfrm>
          <a:prstGeom prst="rect">
            <a:avLst/>
          </a:prstGeom>
        </p:spPr>
      </p:pic>
      <p:sp>
        <p:nvSpPr>
          <p:cNvPr id="4" name="TextBox 3">
            <a:extLst>
              <a:ext uri="{FF2B5EF4-FFF2-40B4-BE49-F238E27FC236}">
                <a16:creationId xmlns:a16="http://schemas.microsoft.com/office/drawing/2014/main" id="{BC27A57E-4DB4-44FE-89BC-E4FB1849C562}"/>
              </a:ext>
            </a:extLst>
          </p:cNvPr>
          <p:cNvSpPr txBox="1"/>
          <p:nvPr/>
        </p:nvSpPr>
        <p:spPr>
          <a:xfrm>
            <a:off x="6061864" y="2162823"/>
            <a:ext cx="5275001" cy="4045683"/>
          </a:xfrm>
          <a:prstGeom prst="rect">
            <a:avLst/>
          </a:prstGeom>
        </p:spPr>
        <p:txBody>
          <a:bodyPr vert="horz" lIns="91440" tIns="45720" rIns="91440" bIns="45720" rtlCol="0" anchor="ctr">
            <a:noAutofit/>
          </a:bodyPr>
          <a:lstStyle/>
          <a:p>
            <a:pPr>
              <a:spcBef>
                <a:spcPct val="20000"/>
              </a:spcBef>
              <a:spcAft>
                <a:spcPts val="600"/>
              </a:spcAft>
              <a:buClr>
                <a:schemeClr val="accent2"/>
              </a:buClr>
              <a:buSzPct val="92000"/>
              <a:buFont typeface="Wingdings 2" panose="05020102010507070707" pitchFamily="18" charset="2"/>
              <a:buChar char=""/>
            </a:pPr>
            <a:r>
              <a:rPr lang="en-US" sz="2800" dirty="0">
                <a:solidFill>
                  <a:schemeClr val="tx2"/>
                </a:solidFill>
              </a:rPr>
              <a:t>This is a painting of Peter. Peter was one of Jesus’ closest friends, but he did something awful and afterwards he felt terrible. He thought life would never be the same again – he was so sorry and just wanted to give up. But things didn’t work out quite as Peter feared they might…</a:t>
            </a:r>
          </a:p>
        </p:txBody>
      </p:sp>
      <p:sp>
        <p:nvSpPr>
          <p:cNvPr id="5" name="TextBox 4">
            <a:extLst>
              <a:ext uri="{FF2B5EF4-FFF2-40B4-BE49-F238E27FC236}">
                <a16:creationId xmlns:a16="http://schemas.microsoft.com/office/drawing/2014/main" id="{8019FF14-0725-449B-9E6F-BAFEFCF2937B}"/>
              </a:ext>
            </a:extLst>
          </p:cNvPr>
          <p:cNvSpPr txBox="1"/>
          <p:nvPr/>
        </p:nvSpPr>
        <p:spPr>
          <a:xfrm>
            <a:off x="400049" y="2072759"/>
            <a:ext cx="7324725" cy="369332"/>
          </a:xfrm>
          <a:prstGeom prst="rect">
            <a:avLst/>
          </a:prstGeom>
          <a:noFill/>
        </p:spPr>
        <p:txBody>
          <a:bodyPr wrap="square">
            <a:spAutoFit/>
          </a:bodyPr>
          <a:lstStyle/>
          <a:p>
            <a:endParaRPr lang="en-GB" b="1" dirty="0">
              <a:solidFill>
                <a:srgbClr val="C00000"/>
              </a:solidFill>
            </a:endParaRPr>
          </a:p>
        </p:txBody>
      </p:sp>
      <p:sp>
        <p:nvSpPr>
          <p:cNvPr id="7" name="TextBox 6">
            <a:extLst>
              <a:ext uri="{FF2B5EF4-FFF2-40B4-BE49-F238E27FC236}">
                <a16:creationId xmlns:a16="http://schemas.microsoft.com/office/drawing/2014/main" id="{873F1A5B-4E1C-4E19-86C8-B7667421E625}"/>
              </a:ext>
            </a:extLst>
          </p:cNvPr>
          <p:cNvSpPr txBox="1"/>
          <p:nvPr/>
        </p:nvSpPr>
        <p:spPr>
          <a:xfrm>
            <a:off x="400049" y="2562215"/>
            <a:ext cx="7021651" cy="3905250"/>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3512624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p:txBody>
          <a:bodyPr/>
          <a:lstStyle/>
          <a:p>
            <a:r>
              <a:rPr lang="en-GB" dirty="0"/>
              <a:t>Peter’s Story – Learning from your mistakes</a:t>
            </a:r>
          </a:p>
        </p:txBody>
      </p:sp>
      <p:sp>
        <p:nvSpPr>
          <p:cNvPr id="4" name="TextBox 3">
            <a:extLst>
              <a:ext uri="{FF2B5EF4-FFF2-40B4-BE49-F238E27FC236}">
                <a16:creationId xmlns:a16="http://schemas.microsoft.com/office/drawing/2014/main" id="{82284F4B-4F01-43D5-9F92-66E6F210965F}"/>
              </a:ext>
            </a:extLst>
          </p:cNvPr>
          <p:cNvSpPr txBox="1"/>
          <p:nvPr/>
        </p:nvSpPr>
        <p:spPr>
          <a:xfrm>
            <a:off x="447675" y="2190750"/>
            <a:ext cx="11315700" cy="4343400"/>
          </a:xfrm>
          <a:prstGeom prst="rect">
            <a:avLst/>
          </a:prstGeom>
          <a:noFill/>
        </p:spPr>
        <p:txBody>
          <a:bodyPr wrap="square" rtlCol="0">
            <a:spAutoFit/>
          </a:bodyPr>
          <a:lstStyle/>
          <a:p>
            <a:endParaRPr lang="en-GB" dirty="0"/>
          </a:p>
        </p:txBody>
      </p:sp>
      <p:graphicFrame>
        <p:nvGraphicFramePr>
          <p:cNvPr id="6" name="Table 6">
            <a:extLst>
              <a:ext uri="{FF2B5EF4-FFF2-40B4-BE49-F238E27FC236}">
                <a16:creationId xmlns:a16="http://schemas.microsoft.com/office/drawing/2014/main" id="{03E27596-741B-4889-8E61-B514708036E5}"/>
              </a:ext>
            </a:extLst>
          </p:cNvPr>
          <p:cNvGraphicFramePr>
            <a:graphicFrameLocks noGrp="1"/>
          </p:cNvGraphicFramePr>
          <p:nvPr>
            <p:extLst>
              <p:ext uri="{D42A27DB-BD31-4B8C-83A1-F6EECF244321}">
                <p14:modId xmlns:p14="http://schemas.microsoft.com/office/powerpoint/2010/main" val="1721755603"/>
              </p:ext>
            </p:extLst>
          </p:nvPr>
        </p:nvGraphicFramePr>
        <p:xfrm>
          <a:off x="428624" y="2200275"/>
          <a:ext cx="11315701" cy="4219576"/>
        </p:xfrm>
        <a:graphic>
          <a:graphicData uri="http://schemas.openxmlformats.org/drawingml/2006/table">
            <a:tbl>
              <a:tblPr firstRow="1" bandRow="1">
                <a:tableStyleId>{5C22544A-7EE6-4342-B048-85BDC9FD1C3A}</a:tableStyleId>
              </a:tblPr>
              <a:tblGrid>
                <a:gridCol w="2631826">
                  <a:extLst>
                    <a:ext uri="{9D8B030D-6E8A-4147-A177-3AD203B41FA5}">
                      <a16:colId xmlns:a16="http://schemas.microsoft.com/office/drawing/2014/main" val="195357159"/>
                    </a:ext>
                  </a:extLst>
                </a:gridCol>
                <a:gridCol w="2888280">
                  <a:extLst>
                    <a:ext uri="{9D8B030D-6E8A-4147-A177-3AD203B41FA5}">
                      <a16:colId xmlns:a16="http://schemas.microsoft.com/office/drawing/2014/main" val="2419929217"/>
                    </a:ext>
                  </a:extLst>
                </a:gridCol>
                <a:gridCol w="2900970">
                  <a:extLst>
                    <a:ext uri="{9D8B030D-6E8A-4147-A177-3AD203B41FA5}">
                      <a16:colId xmlns:a16="http://schemas.microsoft.com/office/drawing/2014/main" val="3290689976"/>
                    </a:ext>
                  </a:extLst>
                </a:gridCol>
                <a:gridCol w="2894625">
                  <a:extLst>
                    <a:ext uri="{9D8B030D-6E8A-4147-A177-3AD203B41FA5}">
                      <a16:colId xmlns:a16="http://schemas.microsoft.com/office/drawing/2014/main" val="88180973"/>
                    </a:ext>
                  </a:extLst>
                </a:gridCol>
              </a:tblGrid>
              <a:tr h="2109788">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0688261"/>
                  </a:ext>
                </a:extLst>
              </a:tr>
              <a:tr h="2109788">
                <a:tc>
                  <a:txBody>
                    <a:bodyPr/>
                    <a:lstStyle/>
                    <a:p>
                      <a:r>
                        <a:rPr lang="en-GB" sz="1600" dirty="0">
                          <a:latin typeface="Century Gothic" panose="020B0502020202020204" pitchFamily="34" charset="0"/>
                        </a:rPr>
                        <a:t>Peter was a one of Jesus’ closest friends.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600" dirty="0">
                          <a:latin typeface="Century Gothic" panose="020B0502020202020204" pitchFamily="34" charset="0"/>
                        </a:rPr>
                        <a:t>After Jesus was arrested Peter followed the guards to the place where Jesus was put on trial.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600" dirty="0">
                          <a:latin typeface="Century Gothic" panose="020B0502020202020204" pitchFamily="34" charset="0"/>
                        </a:rPr>
                        <a:t>Whilst Peter was waiting to see what would happen to Jesus a number of people came up and asked if Peter was Jesus’ friend. Peter denied it three times.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600" dirty="0">
                          <a:latin typeface="Century Gothic" panose="020B0502020202020204" pitchFamily="34" charset="0"/>
                        </a:rPr>
                        <a:t>In Jesus’ hour of need Peter had let his best friend down. Peter didn’t know what to do especially as that night Jesus was sentenced to death. Peter couldn’t even say sorry.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7203253"/>
                  </a:ext>
                </a:extLst>
              </a:tr>
            </a:tbl>
          </a:graphicData>
        </a:graphic>
      </p:graphicFrame>
      <p:pic>
        <p:nvPicPr>
          <p:cNvPr id="8" name="Picture 7" descr="A group of men in long robes&#10;&#10;Description automatically generated with low confidence">
            <a:extLst>
              <a:ext uri="{FF2B5EF4-FFF2-40B4-BE49-F238E27FC236}">
                <a16:creationId xmlns:a16="http://schemas.microsoft.com/office/drawing/2014/main" id="{42E2EBC7-D3B4-4C44-892B-966FC156F63D}"/>
              </a:ext>
            </a:extLst>
          </p:cNvPr>
          <p:cNvPicPr>
            <a:picLocks noChangeAspect="1"/>
          </p:cNvPicPr>
          <p:nvPr/>
        </p:nvPicPr>
        <p:blipFill>
          <a:blip r:embed="rId2"/>
          <a:stretch>
            <a:fillRect/>
          </a:stretch>
        </p:blipFill>
        <p:spPr>
          <a:xfrm>
            <a:off x="973317" y="2298633"/>
            <a:ext cx="1640430" cy="1911415"/>
          </a:xfrm>
          <a:prstGeom prst="rect">
            <a:avLst/>
          </a:prstGeom>
        </p:spPr>
      </p:pic>
      <p:pic>
        <p:nvPicPr>
          <p:cNvPr id="12" name="Picture 11" descr="A person talking to another person&#10;&#10;Description automatically generated with low confidence">
            <a:extLst>
              <a:ext uri="{FF2B5EF4-FFF2-40B4-BE49-F238E27FC236}">
                <a16:creationId xmlns:a16="http://schemas.microsoft.com/office/drawing/2014/main" id="{2122D16C-75DD-4E72-A061-386DE8083B86}"/>
              </a:ext>
            </a:extLst>
          </p:cNvPr>
          <p:cNvPicPr>
            <a:picLocks noChangeAspect="1"/>
          </p:cNvPicPr>
          <p:nvPr/>
        </p:nvPicPr>
        <p:blipFill>
          <a:blip r:embed="rId3"/>
          <a:stretch>
            <a:fillRect/>
          </a:stretch>
        </p:blipFill>
        <p:spPr>
          <a:xfrm>
            <a:off x="6235387" y="2479179"/>
            <a:ext cx="2406739" cy="1550326"/>
          </a:xfrm>
          <a:prstGeom prst="rect">
            <a:avLst/>
          </a:prstGeom>
        </p:spPr>
      </p:pic>
      <p:pic>
        <p:nvPicPr>
          <p:cNvPr id="14" name="Picture 13" descr="A person with a beard&#10;&#10;Description automatically generated with medium confidence">
            <a:extLst>
              <a:ext uri="{FF2B5EF4-FFF2-40B4-BE49-F238E27FC236}">
                <a16:creationId xmlns:a16="http://schemas.microsoft.com/office/drawing/2014/main" id="{21B4DE5D-F730-4CDA-B792-39106CBC1146}"/>
              </a:ext>
            </a:extLst>
          </p:cNvPr>
          <p:cNvPicPr>
            <a:picLocks noChangeAspect="1"/>
          </p:cNvPicPr>
          <p:nvPr/>
        </p:nvPicPr>
        <p:blipFill>
          <a:blip r:embed="rId4"/>
          <a:stretch>
            <a:fillRect/>
          </a:stretch>
        </p:blipFill>
        <p:spPr>
          <a:xfrm>
            <a:off x="3356925" y="2479179"/>
            <a:ext cx="2194009" cy="1587155"/>
          </a:xfrm>
          <a:prstGeom prst="rect">
            <a:avLst/>
          </a:prstGeom>
        </p:spPr>
      </p:pic>
      <p:pic>
        <p:nvPicPr>
          <p:cNvPr id="17" name="Picture 16" descr="A picture containing person, person, wall, indoor&#10;&#10;Description automatically generated">
            <a:extLst>
              <a:ext uri="{FF2B5EF4-FFF2-40B4-BE49-F238E27FC236}">
                <a16:creationId xmlns:a16="http://schemas.microsoft.com/office/drawing/2014/main" id="{4207DD0E-E9F7-461D-AAD2-2C26BB0756B0}"/>
              </a:ext>
            </a:extLst>
          </p:cNvPr>
          <p:cNvPicPr>
            <a:picLocks noChangeAspect="1"/>
          </p:cNvPicPr>
          <p:nvPr/>
        </p:nvPicPr>
        <p:blipFill>
          <a:blip r:embed="rId5"/>
          <a:stretch>
            <a:fillRect/>
          </a:stretch>
        </p:blipFill>
        <p:spPr>
          <a:xfrm>
            <a:off x="9182099" y="2458352"/>
            <a:ext cx="2282909" cy="1560357"/>
          </a:xfrm>
          <a:prstGeom prst="rect">
            <a:avLst/>
          </a:prstGeom>
        </p:spPr>
      </p:pic>
    </p:spTree>
    <p:extLst>
      <p:ext uri="{BB962C8B-B14F-4D97-AF65-F5344CB8AC3E}">
        <p14:creationId xmlns:p14="http://schemas.microsoft.com/office/powerpoint/2010/main" val="437609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p:txBody>
          <a:bodyPr/>
          <a:lstStyle/>
          <a:p>
            <a:r>
              <a:rPr lang="en-GB" dirty="0"/>
              <a:t>Peter’s Story – Learning from your mistakes</a:t>
            </a:r>
          </a:p>
        </p:txBody>
      </p:sp>
      <p:sp>
        <p:nvSpPr>
          <p:cNvPr id="4" name="TextBox 3">
            <a:extLst>
              <a:ext uri="{FF2B5EF4-FFF2-40B4-BE49-F238E27FC236}">
                <a16:creationId xmlns:a16="http://schemas.microsoft.com/office/drawing/2014/main" id="{82284F4B-4F01-43D5-9F92-66E6F210965F}"/>
              </a:ext>
            </a:extLst>
          </p:cNvPr>
          <p:cNvSpPr txBox="1"/>
          <p:nvPr/>
        </p:nvSpPr>
        <p:spPr>
          <a:xfrm>
            <a:off x="447675" y="2190750"/>
            <a:ext cx="11315700" cy="4343400"/>
          </a:xfrm>
          <a:prstGeom prst="rect">
            <a:avLst/>
          </a:prstGeom>
          <a:noFill/>
        </p:spPr>
        <p:txBody>
          <a:bodyPr wrap="square" rtlCol="0">
            <a:spAutoFit/>
          </a:bodyPr>
          <a:lstStyle/>
          <a:p>
            <a:endParaRPr lang="en-GB" dirty="0"/>
          </a:p>
        </p:txBody>
      </p:sp>
      <p:graphicFrame>
        <p:nvGraphicFramePr>
          <p:cNvPr id="6" name="Table 6">
            <a:extLst>
              <a:ext uri="{FF2B5EF4-FFF2-40B4-BE49-F238E27FC236}">
                <a16:creationId xmlns:a16="http://schemas.microsoft.com/office/drawing/2014/main" id="{03E27596-741B-4889-8E61-B514708036E5}"/>
              </a:ext>
            </a:extLst>
          </p:cNvPr>
          <p:cNvGraphicFramePr>
            <a:graphicFrameLocks noGrp="1"/>
          </p:cNvGraphicFramePr>
          <p:nvPr>
            <p:extLst>
              <p:ext uri="{D42A27DB-BD31-4B8C-83A1-F6EECF244321}">
                <p14:modId xmlns:p14="http://schemas.microsoft.com/office/powerpoint/2010/main" val="1300350418"/>
              </p:ext>
            </p:extLst>
          </p:nvPr>
        </p:nvGraphicFramePr>
        <p:xfrm>
          <a:off x="428624" y="2200275"/>
          <a:ext cx="11315701" cy="4395788"/>
        </p:xfrm>
        <a:graphic>
          <a:graphicData uri="http://schemas.openxmlformats.org/drawingml/2006/table">
            <a:tbl>
              <a:tblPr firstRow="1" bandRow="1">
                <a:tableStyleId>{5C22544A-7EE6-4342-B048-85BDC9FD1C3A}</a:tableStyleId>
              </a:tblPr>
              <a:tblGrid>
                <a:gridCol w="2631826">
                  <a:extLst>
                    <a:ext uri="{9D8B030D-6E8A-4147-A177-3AD203B41FA5}">
                      <a16:colId xmlns:a16="http://schemas.microsoft.com/office/drawing/2014/main" val="195357159"/>
                    </a:ext>
                  </a:extLst>
                </a:gridCol>
                <a:gridCol w="2888280">
                  <a:extLst>
                    <a:ext uri="{9D8B030D-6E8A-4147-A177-3AD203B41FA5}">
                      <a16:colId xmlns:a16="http://schemas.microsoft.com/office/drawing/2014/main" val="2419929217"/>
                    </a:ext>
                  </a:extLst>
                </a:gridCol>
                <a:gridCol w="2900970">
                  <a:extLst>
                    <a:ext uri="{9D8B030D-6E8A-4147-A177-3AD203B41FA5}">
                      <a16:colId xmlns:a16="http://schemas.microsoft.com/office/drawing/2014/main" val="3290689976"/>
                    </a:ext>
                  </a:extLst>
                </a:gridCol>
                <a:gridCol w="2894625">
                  <a:extLst>
                    <a:ext uri="{9D8B030D-6E8A-4147-A177-3AD203B41FA5}">
                      <a16:colId xmlns:a16="http://schemas.microsoft.com/office/drawing/2014/main" val="88180973"/>
                    </a:ext>
                  </a:extLst>
                </a:gridCol>
              </a:tblGrid>
              <a:tr h="2109788">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0688261"/>
                  </a:ext>
                </a:extLst>
              </a:tr>
              <a:tr h="2109788">
                <a:tc>
                  <a:txBody>
                    <a:bodyPr/>
                    <a:lstStyle/>
                    <a:p>
                      <a:r>
                        <a:rPr lang="en-GB" sz="1600" dirty="0">
                          <a:latin typeface="Century Gothic" panose="020B0502020202020204" pitchFamily="34" charset="0"/>
                        </a:rPr>
                        <a:t>Before he had died, Jesus had told Peter that one day he, Peter would be a leader in the church.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600" dirty="0">
                          <a:latin typeface="Century Gothic" panose="020B0502020202020204" pitchFamily="34" charset="0"/>
                        </a:rPr>
                        <a:t>After he had let Jesus down so badly Peter thought that this couldn’t possibly happen now. So Peter went back to fishing.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600" dirty="0">
                          <a:latin typeface="Century Gothic" panose="020B0502020202020204" pitchFamily="34" charset="0"/>
                        </a:rPr>
                        <a:t>One night after Jesus’ death on the cross something amazing happened. Jesus appeared to Peter and the other disciples whilst they were fishing. Jesus was alive!</a:t>
                      </a:r>
                    </a:p>
                    <a:p>
                      <a:endParaRPr lang="en-GB" sz="16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600" dirty="0">
                          <a:latin typeface="Century Gothic" panose="020B0502020202020204" pitchFamily="34" charset="0"/>
                        </a:rPr>
                        <a:t>Peter was able to say sorry to Jesus. What is more he learnt from his mistake and became one of the greatest leaders of the early church.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7203253"/>
                  </a:ext>
                </a:extLst>
              </a:tr>
            </a:tbl>
          </a:graphicData>
        </a:graphic>
      </p:graphicFrame>
      <p:pic>
        <p:nvPicPr>
          <p:cNvPr id="5" name="Picture 4" descr="A group of people sailing on a boat&#10;&#10;Description automatically generated with low confidence">
            <a:extLst>
              <a:ext uri="{FF2B5EF4-FFF2-40B4-BE49-F238E27FC236}">
                <a16:creationId xmlns:a16="http://schemas.microsoft.com/office/drawing/2014/main" id="{70377F29-555D-4CFF-887E-69BA80F402B6}"/>
              </a:ext>
            </a:extLst>
          </p:cNvPr>
          <p:cNvPicPr>
            <a:picLocks noChangeAspect="1"/>
          </p:cNvPicPr>
          <p:nvPr/>
        </p:nvPicPr>
        <p:blipFill>
          <a:blip r:embed="rId2"/>
          <a:stretch>
            <a:fillRect/>
          </a:stretch>
        </p:blipFill>
        <p:spPr>
          <a:xfrm>
            <a:off x="3390900" y="2313912"/>
            <a:ext cx="1965388" cy="1737443"/>
          </a:xfrm>
          <a:prstGeom prst="rect">
            <a:avLst/>
          </a:prstGeom>
        </p:spPr>
      </p:pic>
      <p:pic>
        <p:nvPicPr>
          <p:cNvPr id="10" name="Picture 9">
            <a:extLst>
              <a:ext uri="{FF2B5EF4-FFF2-40B4-BE49-F238E27FC236}">
                <a16:creationId xmlns:a16="http://schemas.microsoft.com/office/drawing/2014/main" id="{2F409ABF-03DF-4A57-85C5-AC524AFF32EE}"/>
              </a:ext>
            </a:extLst>
          </p:cNvPr>
          <p:cNvPicPr>
            <a:picLocks noChangeAspect="1"/>
          </p:cNvPicPr>
          <p:nvPr/>
        </p:nvPicPr>
        <p:blipFill>
          <a:blip r:embed="rId3"/>
          <a:stretch>
            <a:fillRect/>
          </a:stretch>
        </p:blipFill>
        <p:spPr>
          <a:xfrm>
            <a:off x="1060091" y="2396489"/>
            <a:ext cx="1219617" cy="1737443"/>
          </a:xfrm>
          <a:prstGeom prst="rect">
            <a:avLst/>
          </a:prstGeom>
        </p:spPr>
      </p:pic>
      <p:pic>
        <p:nvPicPr>
          <p:cNvPr id="13" name="Picture 12">
            <a:extLst>
              <a:ext uri="{FF2B5EF4-FFF2-40B4-BE49-F238E27FC236}">
                <a16:creationId xmlns:a16="http://schemas.microsoft.com/office/drawing/2014/main" id="{703BC264-C7C1-479B-99B8-9640EAC3109B}"/>
              </a:ext>
            </a:extLst>
          </p:cNvPr>
          <p:cNvPicPr>
            <a:picLocks noChangeAspect="1"/>
          </p:cNvPicPr>
          <p:nvPr/>
        </p:nvPicPr>
        <p:blipFill>
          <a:blip r:embed="rId4"/>
          <a:stretch>
            <a:fillRect/>
          </a:stretch>
        </p:blipFill>
        <p:spPr>
          <a:xfrm>
            <a:off x="9205532" y="2428873"/>
            <a:ext cx="2389558" cy="1622482"/>
          </a:xfrm>
          <a:prstGeom prst="rect">
            <a:avLst/>
          </a:prstGeom>
        </p:spPr>
      </p:pic>
      <p:pic>
        <p:nvPicPr>
          <p:cNvPr id="16" name="Picture 15" descr="A person walking in the rain&#10;&#10;Description automatically generated with medium confidence">
            <a:extLst>
              <a:ext uri="{FF2B5EF4-FFF2-40B4-BE49-F238E27FC236}">
                <a16:creationId xmlns:a16="http://schemas.microsoft.com/office/drawing/2014/main" id="{0C91D346-F9A2-4517-9FF8-608824ADCB8F}"/>
              </a:ext>
            </a:extLst>
          </p:cNvPr>
          <p:cNvPicPr>
            <a:picLocks noChangeAspect="1"/>
          </p:cNvPicPr>
          <p:nvPr/>
        </p:nvPicPr>
        <p:blipFill>
          <a:blip r:embed="rId5"/>
          <a:stretch>
            <a:fillRect/>
          </a:stretch>
        </p:blipFill>
        <p:spPr>
          <a:xfrm>
            <a:off x="6435175" y="2298448"/>
            <a:ext cx="1965388" cy="1768369"/>
          </a:xfrm>
          <a:prstGeom prst="rect">
            <a:avLst/>
          </a:prstGeom>
        </p:spPr>
      </p:pic>
    </p:spTree>
    <p:extLst>
      <p:ext uri="{BB962C8B-B14F-4D97-AF65-F5344CB8AC3E}">
        <p14:creationId xmlns:p14="http://schemas.microsoft.com/office/powerpoint/2010/main" val="2271171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p:txBody>
          <a:bodyPr/>
          <a:lstStyle/>
          <a:p>
            <a:r>
              <a:rPr lang="en-GB" dirty="0"/>
              <a:t>Peter’s Story – How can we learn from our mistakes?</a:t>
            </a:r>
          </a:p>
        </p:txBody>
      </p:sp>
      <p:sp>
        <p:nvSpPr>
          <p:cNvPr id="3" name="Rectangle: Rounded Corners 2">
            <a:extLst>
              <a:ext uri="{FF2B5EF4-FFF2-40B4-BE49-F238E27FC236}">
                <a16:creationId xmlns:a16="http://schemas.microsoft.com/office/drawing/2014/main" id="{AC42CE92-A390-42C0-8EBC-1C84777A5504}"/>
              </a:ext>
            </a:extLst>
          </p:cNvPr>
          <p:cNvSpPr/>
          <p:nvPr/>
        </p:nvSpPr>
        <p:spPr>
          <a:xfrm>
            <a:off x="780512" y="2138570"/>
            <a:ext cx="10620375" cy="43529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 name="TextBox 4">
            <a:extLst>
              <a:ext uri="{FF2B5EF4-FFF2-40B4-BE49-F238E27FC236}">
                <a16:creationId xmlns:a16="http://schemas.microsoft.com/office/drawing/2014/main" id="{67118D01-90CC-4AE8-8871-0E41A97E204C}"/>
              </a:ext>
            </a:extLst>
          </p:cNvPr>
          <p:cNvSpPr txBox="1"/>
          <p:nvPr/>
        </p:nvSpPr>
        <p:spPr>
          <a:xfrm>
            <a:off x="1171036" y="2138570"/>
            <a:ext cx="9839325" cy="4401205"/>
          </a:xfrm>
          <a:prstGeom prst="rect">
            <a:avLst/>
          </a:prstGeom>
          <a:noFill/>
        </p:spPr>
        <p:txBody>
          <a:bodyPr wrap="square" rtlCol="0">
            <a:spAutoFit/>
          </a:bodyPr>
          <a:lstStyle/>
          <a:p>
            <a:pPr algn="ctr"/>
            <a:r>
              <a:rPr lang="en-GB" sz="4000" b="1" dirty="0">
                <a:latin typeface="Century Gothic" panose="020B0502020202020204" pitchFamily="34" charset="0"/>
              </a:rPr>
              <a:t>How do you feel about this story?</a:t>
            </a:r>
          </a:p>
          <a:p>
            <a:pPr algn="ctr"/>
            <a:endParaRPr lang="en-GB" sz="4000" b="1" dirty="0">
              <a:latin typeface="Century Gothic" panose="020B0502020202020204" pitchFamily="34" charset="0"/>
            </a:endParaRPr>
          </a:p>
          <a:p>
            <a:pPr algn="ctr"/>
            <a:r>
              <a:rPr lang="en-GB" sz="4000" b="1" dirty="0">
                <a:latin typeface="Century Gothic" panose="020B0502020202020204" pitchFamily="34" charset="0"/>
              </a:rPr>
              <a:t>What do you think we can learn from this story?</a:t>
            </a:r>
          </a:p>
          <a:p>
            <a:pPr algn="ctr"/>
            <a:endParaRPr lang="en-GB" sz="4000" b="1" dirty="0">
              <a:latin typeface="Century Gothic" panose="020B0502020202020204" pitchFamily="34" charset="0"/>
            </a:endParaRPr>
          </a:p>
          <a:p>
            <a:pPr algn="ctr"/>
            <a:r>
              <a:rPr lang="en-GB" sz="4000" b="1" dirty="0">
                <a:latin typeface="Century Gothic" panose="020B0502020202020204" pitchFamily="34" charset="0"/>
              </a:rPr>
              <a:t>What is your one key emotional response word?</a:t>
            </a:r>
          </a:p>
        </p:txBody>
      </p:sp>
    </p:spTree>
    <p:extLst>
      <p:ext uri="{BB962C8B-B14F-4D97-AF65-F5344CB8AC3E}">
        <p14:creationId xmlns:p14="http://schemas.microsoft.com/office/powerpoint/2010/main" val="3403140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p:txBody>
          <a:bodyPr/>
          <a:lstStyle/>
          <a:p>
            <a:r>
              <a:rPr lang="en-GB" dirty="0"/>
              <a:t>reflection</a:t>
            </a:r>
          </a:p>
        </p:txBody>
      </p:sp>
      <p:sp>
        <p:nvSpPr>
          <p:cNvPr id="3" name="Rectangle: Rounded Corners 2">
            <a:extLst>
              <a:ext uri="{FF2B5EF4-FFF2-40B4-BE49-F238E27FC236}">
                <a16:creationId xmlns:a16="http://schemas.microsoft.com/office/drawing/2014/main" id="{AC42CE92-A390-42C0-8EBC-1C84777A5504}"/>
              </a:ext>
            </a:extLst>
          </p:cNvPr>
          <p:cNvSpPr/>
          <p:nvPr/>
        </p:nvSpPr>
        <p:spPr>
          <a:xfrm>
            <a:off x="713837" y="2076451"/>
            <a:ext cx="10620375" cy="44055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5" name="TextBox 4">
            <a:extLst>
              <a:ext uri="{FF2B5EF4-FFF2-40B4-BE49-F238E27FC236}">
                <a16:creationId xmlns:a16="http://schemas.microsoft.com/office/drawing/2014/main" id="{5F1CB9F1-4DEF-44A4-B805-798ABFA445BC}"/>
              </a:ext>
            </a:extLst>
          </p:cNvPr>
          <p:cNvSpPr txBox="1"/>
          <p:nvPr/>
        </p:nvSpPr>
        <p:spPr>
          <a:xfrm>
            <a:off x="999586" y="2371725"/>
            <a:ext cx="10048875" cy="3970318"/>
          </a:xfrm>
          <a:prstGeom prst="rect">
            <a:avLst/>
          </a:prstGeom>
          <a:noFill/>
        </p:spPr>
        <p:txBody>
          <a:bodyPr wrap="square" rtlCol="0">
            <a:spAutoFit/>
          </a:bodyPr>
          <a:lstStyle/>
          <a:p>
            <a:r>
              <a:rPr lang="en-GB" dirty="0">
                <a:latin typeface="Century Gothic" panose="020B0502020202020204" pitchFamily="34" charset="0"/>
              </a:rPr>
              <a:t>Peter was so annoyed with himself for what he had done that he just wanted to give up. He saw no way that things could be put right again. He could not forgive himself and couldn’t imagine that anyone else could forgive him. </a:t>
            </a:r>
          </a:p>
          <a:p>
            <a:endParaRPr lang="en-GB" dirty="0">
              <a:latin typeface="Century Gothic" panose="020B0502020202020204" pitchFamily="34" charset="0"/>
            </a:endParaRPr>
          </a:p>
          <a:p>
            <a:r>
              <a:rPr lang="en-GB" dirty="0">
                <a:latin typeface="Century Gothic" panose="020B0502020202020204" pitchFamily="34" charset="0"/>
              </a:rPr>
              <a:t>Jesus had other ideas</a:t>
            </a:r>
          </a:p>
          <a:p>
            <a:endParaRPr lang="en-GB" dirty="0">
              <a:latin typeface="Century Gothic" panose="020B0502020202020204" pitchFamily="34" charset="0"/>
            </a:endParaRPr>
          </a:p>
          <a:p>
            <a:r>
              <a:rPr lang="en-GB" dirty="0">
                <a:latin typeface="Century Gothic" panose="020B0502020202020204" pitchFamily="34" charset="0"/>
              </a:rPr>
              <a:t>Jesus knew what Peter had done was not good but he did not want Peter to give up, instead he wanted him to learn from his mistakes. Jesus wanted Peter to take what he had learned and be a better person because of them.</a:t>
            </a:r>
          </a:p>
          <a:p>
            <a:endParaRPr lang="en-GB" dirty="0">
              <a:latin typeface="Century Gothic" panose="020B0502020202020204" pitchFamily="34" charset="0"/>
            </a:endParaRPr>
          </a:p>
          <a:p>
            <a:r>
              <a:rPr lang="en-GB" dirty="0">
                <a:latin typeface="Century Gothic" panose="020B0502020202020204" pitchFamily="34" charset="0"/>
              </a:rPr>
              <a:t>It is the same for us – we will all make mistakes. When we do we have a choice to make – we can just give up or we can pick ourselves up, apologise and learn from what has just happened. In doing this we can become stronger people.</a:t>
            </a:r>
          </a:p>
          <a:p>
            <a:endParaRPr lang="en-GB" dirty="0">
              <a:latin typeface="Century Gothic" panose="020B0502020202020204" pitchFamily="34" charset="0"/>
            </a:endParaRPr>
          </a:p>
        </p:txBody>
      </p:sp>
    </p:spTree>
    <p:extLst>
      <p:ext uri="{BB962C8B-B14F-4D97-AF65-F5344CB8AC3E}">
        <p14:creationId xmlns:p14="http://schemas.microsoft.com/office/powerpoint/2010/main" val="3397167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3F3FEC4F-2ADA-4713-A0E5-1B234CA0108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381000"/>
            <a:ext cx="12192000" cy="6096000"/>
          </a:xfrm>
          <a:prstGeom prst="rect">
            <a:avLst/>
          </a:prstGeom>
        </p:spPr>
      </p:pic>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p:txBody>
          <a:bodyPr/>
          <a:lstStyle/>
          <a:p>
            <a:r>
              <a:rPr lang="en-GB" dirty="0"/>
              <a:t>British Values</a:t>
            </a:r>
          </a:p>
        </p:txBody>
      </p:sp>
      <p:sp>
        <p:nvSpPr>
          <p:cNvPr id="3" name="Rectangle: Rounded Corners 2">
            <a:extLst>
              <a:ext uri="{FF2B5EF4-FFF2-40B4-BE49-F238E27FC236}">
                <a16:creationId xmlns:a16="http://schemas.microsoft.com/office/drawing/2014/main" id="{AC42CE92-A390-42C0-8EBC-1C84777A5504}"/>
              </a:ext>
            </a:extLst>
          </p:cNvPr>
          <p:cNvSpPr/>
          <p:nvPr/>
        </p:nvSpPr>
        <p:spPr>
          <a:xfrm>
            <a:off x="780512" y="2138570"/>
            <a:ext cx="10620375" cy="43529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 name="TextBox 4">
            <a:extLst>
              <a:ext uri="{FF2B5EF4-FFF2-40B4-BE49-F238E27FC236}">
                <a16:creationId xmlns:a16="http://schemas.microsoft.com/office/drawing/2014/main" id="{67118D01-90CC-4AE8-8871-0E41A97E204C}"/>
              </a:ext>
            </a:extLst>
          </p:cNvPr>
          <p:cNvSpPr txBox="1"/>
          <p:nvPr/>
        </p:nvSpPr>
        <p:spPr>
          <a:xfrm>
            <a:off x="1080549" y="2422206"/>
            <a:ext cx="10020300" cy="3785652"/>
          </a:xfrm>
          <a:prstGeom prst="rect">
            <a:avLst/>
          </a:prstGeom>
          <a:noFill/>
        </p:spPr>
        <p:txBody>
          <a:bodyPr wrap="square" rtlCol="0">
            <a:spAutoFit/>
          </a:bodyPr>
          <a:lstStyle/>
          <a:p>
            <a:pPr algn="ctr"/>
            <a:r>
              <a:rPr lang="en-GB" sz="4000" b="1" dirty="0"/>
              <a:t>Individual Liberty</a:t>
            </a:r>
          </a:p>
          <a:p>
            <a:pPr algn="ctr"/>
            <a:r>
              <a:rPr lang="en-GB" sz="4000" dirty="0"/>
              <a:t>We promote the freedom of choice and the right to respectfully express views and beliefs in a safe environment. With this comes a responsibility to make good choices that impact ourselves and others in a positive way.</a:t>
            </a:r>
          </a:p>
        </p:txBody>
      </p:sp>
      <p:sp>
        <p:nvSpPr>
          <p:cNvPr id="7" name="TextBox 6">
            <a:extLst>
              <a:ext uri="{FF2B5EF4-FFF2-40B4-BE49-F238E27FC236}">
                <a16:creationId xmlns:a16="http://schemas.microsoft.com/office/drawing/2014/main" id="{5A39F38C-610D-4AC5-9012-987C8E2CC2CF}"/>
              </a:ext>
            </a:extLst>
          </p:cNvPr>
          <p:cNvSpPr txBox="1"/>
          <p:nvPr/>
        </p:nvSpPr>
        <p:spPr>
          <a:xfrm>
            <a:off x="0" y="6477000"/>
            <a:ext cx="12192000" cy="230832"/>
          </a:xfrm>
          <a:prstGeom prst="rect">
            <a:avLst/>
          </a:prstGeom>
          <a:noFill/>
        </p:spPr>
        <p:txBody>
          <a:bodyPr wrap="square" rtlCol="0">
            <a:spAutoFit/>
          </a:bodyPr>
          <a:lstStyle/>
          <a:p>
            <a:r>
              <a:rPr lang="en-GB" sz="900">
                <a:hlinkClick r:id="rId3" tooltip="https://commons.wikimedia.org/wiki/File:United_Kingdom_Flag_Background.svg"/>
              </a:rPr>
              <a:t>This Photo</a:t>
            </a:r>
            <a:r>
              <a:rPr lang="en-GB" sz="900"/>
              <a:t> by Unknown Author is licensed under </a:t>
            </a:r>
            <a:r>
              <a:rPr lang="en-GB" sz="900">
                <a:hlinkClick r:id="rId4" tooltip="https://creativecommons.org/licenses/by-sa/3.0/"/>
              </a:rPr>
              <a:t>CC BY-SA</a:t>
            </a:r>
            <a:endParaRPr lang="en-GB" sz="900"/>
          </a:p>
        </p:txBody>
      </p:sp>
    </p:spTree>
    <p:extLst>
      <p:ext uri="{BB962C8B-B14F-4D97-AF65-F5344CB8AC3E}">
        <p14:creationId xmlns:p14="http://schemas.microsoft.com/office/powerpoint/2010/main" val="2910595511"/>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docProps/app.xml><?xml version="1.0" encoding="utf-8"?>
<Properties xmlns="http://schemas.openxmlformats.org/officeDocument/2006/extended-properties" xmlns:vt="http://schemas.openxmlformats.org/officeDocument/2006/docPropsVTypes">
  <TotalTime>454</TotalTime>
  <Words>595</Words>
  <Application>Microsoft Office PowerPoint</Application>
  <PresentationFormat>Widescreen</PresentationFormat>
  <Paragraphs>37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Century Gothic</vt:lpstr>
      <vt:lpstr>Gill Sans MT</vt:lpstr>
      <vt:lpstr>Wingdings 2</vt:lpstr>
      <vt:lpstr>Dividend</vt:lpstr>
      <vt:lpstr>Picture Reflections</vt:lpstr>
      <vt:lpstr>PowerPoint Presentation</vt:lpstr>
      <vt:lpstr>PowerPoint Presentation</vt:lpstr>
      <vt:lpstr>    Peter – Learning from your mistakes https://www.freebibleimages.org/photos/peter-denies-jesus/ view slide show to tell the story</vt:lpstr>
      <vt:lpstr>Peter’s Story – Learning from your mistakes</vt:lpstr>
      <vt:lpstr>Peter’s Story – Learning from your mistakes</vt:lpstr>
      <vt:lpstr>Peter’s Story – How can we learn from our mistakes?</vt:lpstr>
      <vt:lpstr>reflection</vt:lpstr>
      <vt:lpstr>British Values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Picture Reflections</dc:title>
  <dc:creator>Alex Wolvers</dc:creator>
  <cp:lastModifiedBy>woodhouse, emma</cp:lastModifiedBy>
  <cp:revision>10</cp:revision>
  <dcterms:created xsi:type="dcterms:W3CDTF">2021-01-12T10:05:15Z</dcterms:created>
  <dcterms:modified xsi:type="dcterms:W3CDTF">2021-01-15T12:17:20Z</dcterms:modified>
</cp:coreProperties>
</file>