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70" r:id="rId7"/>
    <p:sldId id="269"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reebibleimages.org/illustrations/ls-peter-rooste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p:txBody>
          <a:bodyPr>
            <a:normAutofit/>
          </a:bodyPr>
          <a:lstStyle/>
          <a:p>
            <a:r>
              <a:rPr lang="en-GB" sz="6600" dirty="0"/>
              <a:t>Picture Reflections</a:t>
            </a: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p:txBody>
          <a:bodyPr>
            <a:normAutofit/>
          </a:bodyPr>
          <a:lstStyle/>
          <a:p>
            <a:pPr algn="r"/>
            <a:r>
              <a:rPr lang="en-GB" sz="3200" dirty="0"/>
              <a:t>Growing and Learning from our mistakes</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E22EDAF-5B6B-4EDA-874A-D2323A563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47093E9-0FF5-4C8A-87CA-1A77A8A8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1531B9EF-E1F9-40FE-9CC0-C4C5F7025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A8457049-EBE6-4D4A-9603-74419DBBE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D54EC586-DBC6-420F-A910-59AC50AB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group of people&#10;&#10;Description automatically generated with low confidence">
            <a:extLst>
              <a:ext uri="{FF2B5EF4-FFF2-40B4-BE49-F238E27FC236}">
                <a16:creationId xmlns:a16="http://schemas.microsoft.com/office/drawing/2014/main" id="{3ACBAF2A-F97D-4997-98F2-4F8D007BA5C3}"/>
              </a:ext>
            </a:extLst>
          </p:cNvPr>
          <p:cNvPicPr>
            <a:picLocks noChangeAspect="1"/>
          </p:cNvPicPr>
          <p:nvPr/>
        </p:nvPicPr>
        <p:blipFill>
          <a:blip r:embed="rId2"/>
          <a:stretch>
            <a:fillRect/>
          </a:stretch>
        </p:blipFill>
        <p:spPr>
          <a:xfrm>
            <a:off x="646319" y="986790"/>
            <a:ext cx="10897160" cy="2171812"/>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567EC491-C82D-4179-B6C7-A4C6EEC73AF8}"/>
              </a:ext>
            </a:extLst>
          </p:cNvPr>
          <p:cNvPicPr>
            <a:picLocks noChangeAspect="1"/>
          </p:cNvPicPr>
          <p:nvPr/>
        </p:nvPicPr>
        <p:blipFill>
          <a:blip r:embed="rId3"/>
          <a:stretch>
            <a:fillRect/>
          </a:stretch>
        </p:blipFill>
        <p:spPr>
          <a:xfrm>
            <a:off x="2464255" y="3449096"/>
            <a:ext cx="6979009" cy="2159111"/>
          </a:xfrm>
          <a:prstGeom prst="rect">
            <a:avLst/>
          </a:prstGeom>
        </p:spPr>
      </p:pic>
    </p:spTree>
    <p:extLst>
      <p:ext uri="{BB962C8B-B14F-4D97-AF65-F5344CB8AC3E}">
        <p14:creationId xmlns:p14="http://schemas.microsoft.com/office/powerpoint/2010/main" val="26223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73331"/>
            <a:ext cx="39624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3" name="Picture 2">
            <a:extLst>
              <a:ext uri="{FF2B5EF4-FFF2-40B4-BE49-F238E27FC236}">
                <a16:creationId xmlns:a16="http://schemas.microsoft.com/office/drawing/2014/main" id="{CC18CEAD-86BF-4E8E-A22A-A1220123601E}"/>
              </a:ext>
            </a:extLst>
          </p:cNvPr>
          <p:cNvPicPr>
            <a:picLocks noChangeAspect="1"/>
          </p:cNvPicPr>
          <p:nvPr/>
        </p:nvPicPr>
        <p:blipFill>
          <a:blip r:embed="rId3"/>
          <a:stretch>
            <a:fillRect/>
          </a:stretch>
        </p:blipFill>
        <p:spPr>
          <a:xfrm>
            <a:off x="553955" y="675778"/>
            <a:ext cx="5836939" cy="1162165"/>
          </a:xfrm>
          <a:prstGeom prst="rect">
            <a:avLst/>
          </a:prstGeom>
        </p:spPr>
      </p:pic>
      <p:pic>
        <p:nvPicPr>
          <p:cNvPr id="6" name="Picture 5">
            <a:extLst>
              <a:ext uri="{FF2B5EF4-FFF2-40B4-BE49-F238E27FC236}">
                <a16:creationId xmlns:a16="http://schemas.microsoft.com/office/drawing/2014/main" id="{E1F843CD-B031-4F1E-8CDA-DC1A90C6FD70}"/>
              </a:ext>
            </a:extLst>
          </p:cNvPr>
          <p:cNvPicPr>
            <a:picLocks noChangeAspect="1"/>
          </p:cNvPicPr>
          <p:nvPr/>
        </p:nvPicPr>
        <p:blipFill>
          <a:blip r:embed="rId4"/>
          <a:stretch>
            <a:fillRect/>
          </a:stretch>
        </p:blipFill>
        <p:spPr>
          <a:xfrm>
            <a:off x="1052948" y="2033660"/>
            <a:ext cx="4299886" cy="1329397"/>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581192" y="702156"/>
            <a:ext cx="11029616" cy="1013800"/>
          </a:xfrm>
        </p:spPr>
        <p:txBody>
          <a:bodyPr vert="horz" lIns="91440" tIns="45720" rIns="91440" bIns="45720" rtlCol="0" anchor="b">
            <a:normAutofit fontScale="90000"/>
          </a:bodyPr>
          <a:lstStyle/>
          <a:p>
            <a:pPr>
              <a:lnSpc>
                <a:spcPct val="90000"/>
              </a:lnSpc>
            </a:pPr>
            <a:br>
              <a:rPr lang="en-US" sz="1300" dirty="0"/>
            </a:br>
            <a:br>
              <a:rPr lang="en-US" sz="1300" dirty="0"/>
            </a:br>
            <a:br>
              <a:rPr lang="en-US" sz="1300" dirty="0"/>
            </a:br>
            <a:br>
              <a:rPr lang="en-US" sz="3200" dirty="0">
                <a:latin typeface="Century Gothic" panose="020B0502020202020204" pitchFamily="34" charset="0"/>
              </a:rPr>
            </a:br>
            <a:r>
              <a:rPr lang="en-US" sz="3200" dirty="0">
                <a:latin typeface="Century Gothic" panose="020B0502020202020204" pitchFamily="34" charset="0"/>
              </a:rPr>
              <a:t>Peter – Learning from your mistakes</a:t>
            </a:r>
            <a:br>
              <a:rPr lang="en-US" sz="3200" dirty="0">
                <a:latin typeface="Century Gothic" panose="020B0502020202020204" pitchFamily="34" charset="0"/>
              </a:rPr>
            </a:br>
            <a:r>
              <a:rPr lang="en-US" sz="1800" dirty="0">
                <a:latin typeface="Century Gothic" panose="020B0502020202020204" pitchFamily="34" charset="0"/>
                <a:hlinkClick r:id="rId2">
                  <a:extLst>
                    <a:ext uri="{A12FA001-AC4F-418D-AE19-62706E023703}">
                      <ahyp:hlinkClr xmlns:ahyp="http://schemas.microsoft.com/office/drawing/2018/hyperlinkcolor" val="tx"/>
                    </a:ext>
                  </a:extLst>
                </a:hlinkClick>
              </a:rPr>
              <a:t>https://www.freebibleimages.org/illustrations/ls-peter-rooster/</a:t>
            </a:r>
            <a:r>
              <a:rPr lang="en-US" sz="1800" dirty="0">
                <a:latin typeface="Century Gothic" panose="020B0502020202020204" pitchFamily="34" charset="0"/>
              </a:rPr>
              <a:t> - </a:t>
            </a:r>
            <a:r>
              <a:rPr lang="en-US" sz="1800" b="1" dirty="0">
                <a:latin typeface="Century Gothic" panose="020B0502020202020204" pitchFamily="34" charset="0"/>
              </a:rPr>
              <a:t>view slide show to tell the story</a:t>
            </a:r>
          </a:p>
        </p:txBody>
      </p:sp>
      <p:sp>
        <p:nvSpPr>
          <p:cNvPr id="37" name="Rectangle 36">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C27A57E-4DB4-44FE-89BC-E4FB1849C562}"/>
              </a:ext>
            </a:extLst>
          </p:cNvPr>
          <p:cNvSpPr txBox="1"/>
          <p:nvPr/>
        </p:nvSpPr>
        <p:spPr>
          <a:xfrm>
            <a:off x="6061864" y="2162823"/>
            <a:ext cx="5275001" cy="4045683"/>
          </a:xfrm>
          <a:prstGeom prst="rect">
            <a:avLst/>
          </a:prstGeom>
        </p:spPr>
        <p:txBody>
          <a:bodyPr vert="horz" lIns="91440" tIns="45720" rIns="91440" bIns="45720" rtlCol="0" anchor="ctr">
            <a:noAutofit/>
          </a:bodyPr>
          <a:lstStyle/>
          <a:p>
            <a:pPr>
              <a:spcBef>
                <a:spcPct val="20000"/>
              </a:spcBef>
              <a:spcAft>
                <a:spcPts val="600"/>
              </a:spcAft>
              <a:buClr>
                <a:schemeClr val="accent2"/>
              </a:buClr>
              <a:buSzPct val="92000"/>
              <a:buFont typeface="Wingdings 2" panose="05020102010507070707" pitchFamily="18" charset="2"/>
              <a:buChar char=""/>
            </a:pPr>
            <a:r>
              <a:rPr lang="en-US" sz="2800" dirty="0">
                <a:solidFill>
                  <a:schemeClr val="tx2"/>
                </a:solidFill>
              </a:rPr>
              <a:t>This is a picture of Peter. Peter was one of Jesus’ closest friends, but he did something awful and afterwards he felt terrible. He thought life would never be the same again – he was so sorry and just wanted to give up. But things didn’t work out quite as Peter feared they might…</a:t>
            </a:r>
          </a:p>
        </p:txBody>
      </p:sp>
      <p:sp>
        <p:nvSpPr>
          <p:cNvPr id="5" name="TextBox 4">
            <a:extLst>
              <a:ext uri="{FF2B5EF4-FFF2-40B4-BE49-F238E27FC236}">
                <a16:creationId xmlns:a16="http://schemas.microsoft.com/office/drawing/2014/main" id="{8019FF14-0725-449B-9E6F-BAFEFCF2937B}"/>
              </a:ext>
            </a:extLst>
          </p:cNvPr>
          <p:cNvSpPr txBox="1"/>
          <p:nvPr/>
        </p:nvSpPr>
        <p:spPr>
          <a:xfrm>
            <a:off x="400049" y="2072759"/>
            <a:ext cx="7324725" cy="369332"/>
          </a:xfrm>
          <a:prstGeom prst="rect">
            <a:avLst/>
          </a:prstGeom>
          <a:noFill/>
        </p:spPr>
        <p:txBody>
          <a:bodyPr wrap="square">
            <a:spAutoFit/>
          </a:bodyPr>
          <a:lstStyle/>
          <a:p>
            <a:endParaRPr lang="en-GB" b="1" dirty="0">
              <a:solidFill>
                <a:srgbClr val="C00000"/>
              </a:solidFill>
            </a:endParaRPr>
          </a:p>
        </p:txBody>
      </p:sp>
      <p:pic>
        <p:nvPicPr>
          <p:cNvPr id="8" name="Picture 7" descr="A picture containing text&#10;&#10;Description automatically generated">
            <a:extLst>
              <a:ext uri="{FF2B5EF4-FFF2-40B4-BE49-F238E27FC236}">
                <a16:creationId xmlns:a16="http://schemas.microsoft.com/office/drawing/2014/main" id="{E8026960-3E1B-4B35-87A1-16399CA4A0A5}"/>
              </a:ext>
            </a:extLst>
          </p:cNvPr>
          <p:cNvPicPr>
            <a:picLocks noChangeAspect="1"/>
          </p:cNvPicPr>
          <p:nvPr/>
        </p:nvPicPr>
        <p:blipFill>
          <a:blip r:embed="rId3"/>
          <a:stretch>
            <a:fillRect/>
          </a:stretch>
        </p:blipFill>
        <p:spPr>
          <a:xfrm>
            <a:off x="671340" y="2549828"/>
            <a:ext cx="4955024" cy="3086736"/>
          </a:xfrm>
          <a:prstGeom prst="rect">
            <a:avLst/>
          </a:prstGeom>
        </p:spPr>
      </p:pic>
    </p:spTree>
    <p:extLst>
      <p:ext uri="{BB962C8B-B14F-4D97-AF65-F5344CB8AC3E}">
        <p14:creationId xmlns:p14="http://schemas.microsoft.com/office/powerpoint/2010/main" val="351262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Peter’s Story – Learning from your mistakes</a:t>
            </a:r>
          </a:p>
        </p:txBody>
      </p:sp>
      <p:sp>
        <p:nvSpPr>
          <p:cNvPr id="4" name="TextBox 3">
            <a:extLst>
              <a:ext uri="{FF2B5EF4-FFF2-40B4-BE49-F238E27FC236}">
                <a16:creationId xmlns:a16="http://schemas.microsoft.com/office/drawing/2014/main" id="{82284F4B-4F01-43D5-9F92-66E6F210965F}"/>
              </a:ext>
            </a:extLst>
          </p:cNvPr>
          <p:cNvSpPr txBox="1"/>
          <p:nvPr/>
        </p:nvSpPr>
        <p:spPr>
          <a:xfrm>
            <a:off x="447675" y="2190750"/>
            <a:ext cx="11315700" cy="4343400"/>
          </a:xfrm>
          <a:prstGeom prst="rect">
            <a:avLst/>
          </a:prstGeom>
          <a:noFill/>
        </p:spPr>
        <p:txBody>
          <a:bodyPr wrap="square" rtlCol="0">
            <a:spAutoFit/>
          </a:bodyPr>
          <a:lstStyle/>
          <a:p>
            <a:endParaRPr lang="en-GB" dirty="0"/>
          </a:p>
        </p:txBody>
      </p:sp>
      <p:graphicFrame>
        <p:nvGraphicFramePr>
          <p:cNvPr id="6" name="Table 6">
            <a:extLst>
              <a:ext uri="{FF2B5EF4-FFF2-40B4-BE49-F238E27FC236}">
                <a16:creationId xmlns:a16="http://schemas.microsoft.com/office/drawing/2014/main" id="{03E27596-741B-4889-8E61-B514708036E5}"/>
              </a:ext>
            </a:extLst>
          </p:cNvPr>
          <p:cNvGraphicFramePr>
            <a:graphicFrameLocks noGrp="1"/>
          </p:cNvGraphicFramePr>
          <p:nvPr>
            <p:extLst>
              <p:ext uri="{D42A27DB-BD31-4B8C-83A1-F6EECF244321}">
                <p14:modId xmlns:p14="http://schemas.microsoft.com/office/powerpoint/2010/main" val="431564398"/>
              </p:ext>
            </p:extLst>
          </p:nvPr>
        </p:nvGraphicFramePr>
        <p:xfrm>
          <a:off x="428624" y="2200275"/>
          <a:ext cx="11315701" cy="4219576"/>
        </p:xfrm>
        <a:graphic>
          <a:graphicData uri="http://schemas.openxmlformats.org/drawingml/2006/table">
            <a:tbl>
              <a:tblPr firstRow="1" bandRow="1">
                <a:tableStyleId>{5C22544A-7EE6-4342-B048-85BDC9FD1C3A}</a:tableStyleId>
              </a:tblPr>
              <a:tblGrid>
                <a:gridCol w="2631826">
                  <a:extLst>
                    <a:ext uri="{9D8B030D-6E8A-4147-A177-3AD203B41FA5}">
                      <a16:colId xmlns:a16="http://schemas.microsoft.com/office/drawing/2014/main" val="195357159"/>
                    </a:ext>
                  </a:extLst>
                </a:gridCol>
                <a:gridCol w="2888280">
                  <a:extLst>
                    <a:ext uri="{9D8B030D-6E8A-4147-A177-3AD203B41FA5}">
                      <a16:colId xmlns:a16="http://schemas.microsoft.com/office/drawing/2014/main" val="2419929217"/>
                    </a:ext>
                  </a:extLst>
                </a:gridCol>
                <a:gridCol w="2900970">
                  <a:extLst>
                    <a:ext uri="{9D8B030D-6E8A-4147-A177-3AD203B41FA5}">
                      <a16:colId xmlns:a16="http://schemas.microsoft.com/office/drawing/2014/main" val="3290689976"/>
                    </a:ext>
                  </a:extLst>
                </a:gridCol>
                <a:gridCol w="2894625">
                  <a:extLst>
                    <a:ext uri="{9D8B030D-6E8A-4147-A177-3AD203B41FA5}">
                      <a16:colId xmlns:a16="http://schemas.microsoft.com/office/drawing/2014/main" val="88180973"/>
                    </a:ext>
                  </a:extLst>
                </a:gridCol>
              </a:tblGrid>
              <a:tr h="210978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688261"/>
                  </a:ext>
                </a:extLst>
              </a:tr>
              <a:tr h="2109788">
                <a:tc>
                  <a:txBody>
                    <a:bodyPr/>
                    <a:lstStyle/>
                    <a:p>
                      <a:r>
                        <a:rPr lang="en-GB" sz="1600" dirty="0">
                          <a:latin typeface="Century Gothic" panose="020B0502020202020204" pitchFamily="34" charset="0"/>
                        </a:rPr>
                        <a:t>Peter was a one of Jesus’ closest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After Jesus was arrested Peter followed the guards to the place where Jesus was put on trial.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Whilst Peter was waiting to see what would happen to Jesus a number of people came up and asked if Peter was Jesus’ friend. Peter denied it three times.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In Jesus’ hour of need Peter had let his best friend down. Peter didn’t know what to do especially as that night Jesus was sentenced to death. Peter couldn’t even say sorry.</a:t>
                      </a:r>
                    </a:p>
                    <a:p>
                      <a:endParaRPr lang="en-GB"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7203253"/>
                  </a:ext>
                </a:extLst>
              </a:tr>
            </a:tbl>
          </a:graphicData>
        </a:graphic>
      </p:graphicFrame>
      <p:pic>
        <p:nvPicPr>
          <p:cNvPr id="8" name="Picture 7" descr="A group of men in long robes&#10;&#10;Description automatically generated with low confidence">
            <a:extLst>
              <a:ext uri="{FF2B5EF4-FFF2-40B4-BE49-F238E27FC236}">
                <a16:creationId xmlns:a16="http://schemas.microsoft.com/office/drawing/2014/main" id="{42E2EBC7-D3B4-4C44-892B-966FC156F63D}"/>
              </a:ext>
            </a:extLst>
          </p:cNvPr>
          <p:cNvPicPr>
            <a:picLocks noChangeAspect="1"/>
          </p:cNvPicPr>
          <p:nvPr/>
        </p:nvPicPr>
        <p:blipFill>
          <a:blip r:embed="rId2"/>
          <a:stretch>
            <a:fillRect/>
          </a:stretch>
        </p:blipFill>
        <p:spPr>
          <a:xfrm>
            <a:off x="973317" y="2298633"/>
            <a:ext cx="1640430" cy="1911415"/>
          </a:xfrm>
          <a:prstGeom prst="rect">
            <a:avLst/>
          </a:prstGeom>
        </p:spPr>
      </p:pic>
      <p:pic>
        <p:nvPicPr>
          <p:cNvPr id="12" name="Picture 11" descr="A person talking to another person&#10;&#10;Description automatically generated with low confidence">
            <a:extLst>
              <a:ext uri="{FF2B5EF4-FFF2-40B4-BE49-F238E27FC236}">
                <a16:creationId xmlns:a16="http://schemas.microsoft.com/office/drawing/2014/main" id="{2122D16C-75DD-4E72-A061-386DE8083B86}"/>
              </a:ext>
            </a:extLst>
          </p:cNvPr>
          <p:cNvPicPr>
            <a:picLocks noChangeAspect="1"/>
          </p:cNvPicPr>
          <p:nvPr/>
        </p:nvPicPr>
        <p:blipFill>
          <a:blip r:embed="rId3"/>
          <a:stretch>
            <a:fillRect/>
          </a:stretch>
        </p:blipFill>
        <p:spPr>
          <a:xfrm>
            <a:off x="6235387" y="2479179"/>
            <a:ext cx="2406739" cy="1550326"/>
          </a:xfrm>
          <a:prstGeom prst="rect">
            <a:avLst/>
          </a:prstGeom>
        </p:spPr>
      </p:pic>
      <p:pic>
        <p:nvPicPr>
          <p:cNvPr id="14" name="Picture 13" descr="A person with a beard&#10;&#10;Description automatically generated with medium confidence">
            <a:extLst>
              <a:ext uri="{FF2B5EF4-FFF2-40B4-BE49-F238E27FC236}">
                <a16:creationId xmlns:a16="http://schemas.microsoft.com/office/drawing/2014/main" id="{21B4DE5D-F730-4CDA-B792-39106CBC1146}"/>
              </a:ext>
            </a:extLst>
          </p:cNvPr>
          <p:cNvPicPr>
            <a:picLocks noChangeAspect="1"/>
          </p:cNvPicPr>
          <p:nvPr/>
        </p:nvPicPr>
        <p:blipFill>
          <a:blip r:embed="rId4"/>
          <a:stretch>
            <a:fillRect/>
          </a:stretch>
        </p:blipFill>
        <p:spPr>
          <a:xfrm>
            <a:off x="3356925" y="2479179"/>
            <a:ext cx="2194009" cy="1587155"/>
          </a:xfrm>
          <a:prstGeom prst="rect">
            <a:avLst/>
          </a:prstGeom>
        </p:spPr>
      </p:pic>
      <p:pic>
        <p:nvPicPr>
          <p:cNvPr id="17" name="Picture 16" descr="A picture containing person, person, wall, indoor&#10;&#10;Description automatically generated">
            <a:extLst>
              <a:ext uri="{FF2B5EF4-FFF2-40B4-BE49-F238E27FC236}">
                <a16:creationId xmlns:a16="http://schemas.microsoft.com/office/drawing/2014/main" id="{4207DD0E-E9F7-461D-AAD2-2C26BB0756B0}"/>
              </a:ext>
            </a:extLst>
          </p:cNvPr>
          <p:cNvPicPr>
            <a:picLocks noChangeAspect="1"/>
          </p:cNvPicPr>
          <p:nvPr/>
        </p:nvPicPr>
        <p:blipFill>
          <a:blip r:embed="rId5"/>
          <a:stretch>
            <a:fillRect/>
          </a:stretch>
        </p:blipFill>
        <p:spPr>
          <a:xfrm>
            <a:off x="9182099" y="2458352"/>
            <a:ext cx="2282909" cy="1560357"/>
          </a:xfrm>
          <a:prstGeom prst="rect">
            <a:avLst/>
          </a:prstGeom>
        </p:spPr>
      </p:pic>
    </p:spTree>
    <p:extLst>
      <p:ext uri="{BB962C8B-B14F-4D97-AF65-F5344CB8AC3E}">
        <p14:creationId xmlns:p14="http://schemas.microsoft.com/office/powerpoint/2010/main" val="43760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Peter’s Story – Learning from your mistakes</a:t>
            </a:r>
          </a:p>
        </p:txBody>
      </p:sp>
      <p:sp>
        <p:nvSpPr>
          <p:cNvPr id="4" name="TextBox 3">
            <a:extLst>
              <a:ext uri="{FF2B5EF4-FFF2-40B4-BE49-F238E27FC236}">
                <a16:creationId xmlns:a16="http://schemas.microsoft.com/office/drawing/2014/main" id="{82284F4B-4F01-43D5-9F92-66E6F210965F}"/>
              </a:ext>
            </a:extLst>
          </p:cNvPr>
          <p:cNvSpPr txBox="1"/>
          <p:nvPr/>
        </p:nvSpPr>
        <p:spPr>
          <a:xfrm>
            <a:off x="447675" y="2190750"/>
            <a:ext cx="11315700" cy="4343400"/>
          </a:xfrm>
          <a:prstGeom prst="rect">
            <a:avLst/>
          </a:prstGeom>
          <a:noFill/>
        </p:spPr>
        <p:txBody>
          <a:bodyPr wrap="square" rtlCol="0">
            <a:spAutoFit/>
          </a:bodyPr>
          <a:lstStyle/>
          <a:p>
            <a:endParaRPr lang="en-GB" dirty="0"/>
          </a:p>
        </p:txBody>
      </p:sp>
      <p:graphicFrame>
        <p:nvGraphicFramePr>
          <p:cNvPr id="6" name="Table 6">
            <a:extLst>
              <a:ext uri="{FF2B5EF4-FFF2-40B4-BE49-F238E27FC236}">
                <a16:creationId xmlns:a16="http://schemas.microsoft.com/office/drawing/2014/main" id="{03E27596-741B-4889-8E61-B514708036E5}"/>
              </a:ext>
            </a:extLst>
          </p:cNvPr>
          <p:cNvGraphicFramePr>
            <a:graphicFrameLocks noGrp="1"/>
          </p:cNvGraphicFramePr>
          <p:nvPr>
            <p:extLst>
              <p:ext uri="{D42A27DB-BD31-4B8C-83A1-F6EECF244321}">
                <p14:modId xmlns:p14="http://schemas.microsoft.com/office/powerpoint/2010/main" val="1323032186"/>
              </p:ext>
            </p:extLst>
          </p:nvPr>
        </p:nvGraphicFramePr>
        <p:xfrm>
          <a:off x="428624" y="2200275"/>
          <a:ext cx="11315701" cy="4219576"/>
        </p:xfrm>
        <a:graphic>
          <a:graphicData uri="http://schemas.openxmlformats.org/drawingml/2006/table">
            <a:tbl>
              <a:tblPr firstRow="1" bandRow="1">
                <a:tableStyleId>{5C22544A-7EE6-4342-B048-85BDC9FD1C3A}</a:tableStyleId>
              </a:tblPr>
              <a:tblGrid>
                <a:gridCol w="2631826">
                  <a:extLst>
                    <a:ext uri="{9D8B030D-6E8A-4147-A177-3AD203B41FA5}">
                      <a16:colId xmlns:a16="http://schemas.microsoft.com/office/drawing/2014/main" val="195357159"/>
                    </a:ext>
                  </a:extLst>
                </a:gridCol>
                <a:gridCol w="2888280">
                  <a:extLst>
                    <a:ext uri="{9D8B030D-6E8A-4147-A177-3AD203B41FA5}">
                      <a16:colId xmlns:a16="http://schemas.microsoft.com/office/drawing/2014/main" val="2419929217"/>
                    </a:ext>
                  </a:extLst>
                </a:gridCol>
                <a:gridCol w="2900970">
                  <a:extLst>
                    <a:ext uri="{9D8B030D-6E8A-4147-A177-3AD203B41FA5}">
                      <a16:colId xmlns:a16="http://schemas.microsoft.com/office/drawing/2014/main" val="3290689976"/>
                    </a:ext>
                  </a:extLst>
                </a:gridCol>
                <a:gridCol w="2894625">
                  <a:extLst>
                    <a:ext uri="{9D8B030D-6E8A-4147-A177-3AD203B41FA5}">
                      <a16:colId xmlns:a16="http://schemas.microsoft.com/office/drawing/2014/main" val="88180973"/>
                    </a:ext>
                  </a:extLst>
                </a:gridCol>
              </a:tblGrid>
              <a:tr h="210978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688261"/>
                  </a:ext>
                </a:extLst>
              </a:tr>
              <a:tr h="2109788">
                <a:tc>
                  <a:txBody>
                    <a:bodyPr/>
                    <a:lstStyle/>
                    <a:p>
                      <a:r>
                        <a:rPr lang="en-GB" sz="1600" dirty="0">
                          <a:latin typeface="Century Gothic" panose="020B0502020202020204" pitchFamily="34" charset="0"/>
                        </a:rPr>
                        <a:t>Before he had died, Jesus had once told Peter that one day he, Peter would be a leader in the church.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After he had let Jesus down so badly Peter thought that this couldn’t possibly happen now. So Peter went back to fishing.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One night after Jesus’ death on the cross something amazing happened. Jesus appeared to Peter and the other disciples whilst they were fishing. Jesus was 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600" dirty="0">
                          <a:latin typeface="Century Gothic" panose="020B0502020202020204" pitchFamily="34" charset="0"/>
                        </a:rPr>
                        <a:t>Peter was able to say sorry to Jesus. What is more he learnt from his mistake and became one of the greatest leaders of the early 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7203253"/>
                  </a:ext>
                </a:extLst>
              </a:tr>
            </a:tbl>
          </a:graphicData>
        </a:graphic>
      </p:graphicFrame>
      <p:pic>
        <p:nvPicPr>
          <p:cNvPr id="5" name="Picture 4" descr="A group of people sailing on a boat&#10;&#10;Description automatically generated with low confidence">
            <a:extLst>
              <a:ext uri="{FF2B5EF4-FFF2-40B4-BE49-F238E27FC236}">
                <a16:creationId xmlns:a16="http://schemas.microsoft.com/office/drawing/2014/main" id="{70377F29-555D-4CFF-887E-69BA80F402B6}"/>
              </a:ext>
            </a:extLst>
          </p:cNvPr>
          <p:cNvPicPr>
            <a:picLocks noChangeAspect="1"/>
          </p:cNvPicPr>
          <p:nvPr/>
        </p:nvPicPr>
        <p:blipFill>
          <a:blip r:embed="rId2"/>
          <a:stretch>
            <a:fillRect/>
          </a:stretch>
        </p:blipFill>
        <p:spPr>
          <a:xfrm>
            <a:off x="3390900" y="2313912"/>
            <a:ext cx="1965388" cy="1737443"/>
          </a:xfrm>
          <a:prstGeom prst="rect">
            <a:avLst/>
          </a:prstGeom>
        </p:spPr>
      </p:pic>
      <p:pic>
        <p:nvPicPr>
          <p:cNvPr id="10" name="Picture 9">
            <a:extLst>
              <a:ext uri="{FF2B5EF4-FFF2-40B4-BE49-F238E27FC236}">
                <a16:creationId xmlns:a16="http://schemas.microsoft.com/office/drawing/2014/main" id="{2F409ABF-03DF-4A57-85C5-AC524AFF32EE}"/>
              </a:ext>
            </a:extLst>
          </p:cNvPr>
          <p:cNvPicPr>
            <a:picLocks noChangeAspect="1"/>
          </p:cNvPicPr>
          <p:nvPr/>
        </p:nvPicPr>
        <p:blipFill>
          <a:blip r:embed="rId3"/>
          <a:stretch>
            <a:fillRect/>
          </a:stretch>
        </p:blipFill>
        <p:spPr>
          <a:xfrm>
            <a:off x="1060091" y="2396489"/>
            <a:ext cx="1219617" cy="1737443"/>
          </a:xfrm>
          <a:prstGeom prst="rect">
            <a:avLst/>
          </a:prstGeom>
        </p:spPr>
      </p:pic>
      <p:pic>
        <p:nvPicPr>
          <p:cNvPr id="13" name="Picture 12">
            <a:extLst>
              <a:ext uri="{FF2B5EF4-FFF2-40B4-BE49-F238E27FC236}">
                <a16:creationId xmlns:a16="http://schemas.microsoft.com/office/drawing/2014/main" id="{703BC264-C7C1-479B-99B8-9640EAC3109B}"/>
              </a:ext>
            </a:extLst>
          </p:cNvPr>
          <p:cNvPicPr>
            <a:picLocks noChangeAspect="1"/>
          </p:cNvPicPr>
          <p:nvPr/>
        </p:nvPicPr>
        <p:blipFill>
          <a:blip r:embed="rId4"/>
          <a:stretch>
            <a:fillRect/>
          </a:stretch>
        </p:blipFill>
        <p:spPr>
          <a:xfrm>
            <a:off x="9205532" y="2428873"/>
            <a:ext cx="2389558" cy="1622482"/>
          </a:xfrm>
          <a:prstGeom prst="rect">
            <a:avLst/>
          </a:prstGeom>
        </p:spPr>
      </p:pic>
      <p:pic>
        <p:nvPicPr>
          <p:cNvPr id="16" name="Picture 15" descr="A person walking in the rain&#10;&#10;Description automatically generated with medium confidence">
            <a:extLst>
              <a:ext uri="{FF2B5EF4-FFF2-40B4-BE49-F238E27FC236}">
                <a16:creationId xmlns:a16="http://schemas.microsoft.com/office/drawing/2014/main" id="{0C91D346-F9A2-4517-9FF8-608824ADCB8F}"/>
              </a:ext>
            </a:extLst>
          </p:cNvPr>
          <p:cNvPicPr>
            <a:picLocks noChangeAspect="1"/>
          </p:cNvPicPr>
          <p:nvPr/>
        </p:nvPicPr>
        <p:blipFill>
          <a:blip r:embed="rId5"/>
          <a:stretch>
            <a:fillRect/>
          </a:stretch>
        </p:blipFill>
        <p:spPr>
          <a:xfrm>
            <a:off x="6435175" y="2298448"/>
            <a:ext cx="1965388" cy="1768369"/>
          </a:xfrm>
          <a:prstGeom prst="rect">
            <a:avLst/>
          </a:prstGeom>
        </p:spPr>
      </p:pic>
    </p:spTree>
    <p:extLst>
      <p:ext uri="{BB962C8B-B14F-4D97-AF65-F5344CB8AC3E}">
        <p14:creationId xmlns:p14="http://schemas.microsoft.com/office/powerpoint/2010/main" val="227117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Peter’s Story – How can we learn from our mistakes?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4401205"/>
          </a:xfrm>
          <a:prstGeom prst="rect">
            <a:avLst/>
          </a:prstGeom>
          <a:noFill/>
        </p:spPr>
        <p:txBody>
          <a:bodyPr wrap="square" rtlCol="0">
            <a:spAutoFit/>
          </a:bodyPr>
          <a:lstStyle/>
          <a:p>
            <a:pPr algn="ctr"/>
            <a:r>
              <a:rPr lang="en-GB" sz="4000" b="1" dirty="0">
                <a:latin typeface="Century Gothic" panose="020B0502020202020204" pitchFamily="34" charset="0"/>
              </a:rPr>
              <a:t>How do you feel about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do you think we can learn from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340314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13837" y="2076451"/>
            <a:ext cx="10620375" cy="440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TextBox 4">
            <a:extLst>
              <a:ext uri="{FF2B5EF4-FFF2-40B4-BE49-F238E27FC236}">
                <a16:creationId xmlns:a16="http://schemas.microsoft.com/office/drawing/2014/main" id="{5F1CB9F1-4DEF-44A4-B805-798ABFA445BC}"/>
              </a:ext>
            </a:extLst>
          </p:cNvPr>
          <p:cNvSpPr txBox="1"/>
          <p:nvPr/>
        </p:nvSpPr>
        <p:spPr>
          <a:xfrm>
            <a:off x="999586" y="2371725"/>
            <a:ext cx="10048875" cy="3970318"/>
          </a:xfrm>
          <a:prstGeom prst="rect">
            <a:avLst/>
          </a:prstGeom>
          <a:noFill/>
        </p:spPr>
        <p:txBody>
          <a:bodyPr wrap="square" rtlCol="0">
            <a:spAutoFit/>
          </a:bodyPr>
          <a:lstStyle/>
          <a:p>
            <a:r>
              <a:rPr lang="en-GB" dirty="0">
                <a:latin typeface="Century Gothic" panose="020B0502020202020204" pitchFamily="34" charset="0"/>
              </a:rPr>
              <a:t>Peter was so annoyed with himself for what he had done that he just wanted to give up. He saw no way that things could be put right again. He could not forgive himself and couldn’t imagine that anyone else could forgive him. </a:t>
            </a:r>
          </a:p>
          <a:p>
            <a:endParaRPr lang="en-GB" dirty="0">
              <a:latin typeface="Century Gothic" panose="020B0502020202020204" pitchFamily="34" charset="0"/>
            </a:endParaRPr>
          </a:p>
          <a:p>
            <a:r>
              <a:rPr lang="en-GB" dirty="0">
                <a:latin typeface="Century Gothic" panose="020B0502020202020204" pitchFamily="34" charset="0"/>
              </a:rPr>
              <a:t>Jesus had other ideas!</a:t>
            </a:r>
          </a:p>
          <a:p>
            <a:endParaRPr lang="en-GB" dirty="0">
              <a:latin typeface="Century Gothic" panose="020B0502020202020204" pitchFamily="34" charset="0"/>
            </a:endParaRPr>
          </a:p>
          <a:p>
            <a:r>
              <a:rPr lang="en-GB" dirty="0">
                <a:latin typeface="Century Gothic" panose="020B0502020202020204" pitchFamily="34" charset="0"/>
              </a:rPr>
              <a:t>Jesus knew what Peter had done was not good but he did not want Peter to give up, instead he wanted him to learn from his mistakes. Jesus wanted Peter to take what he had learned and be a better person because of it.</a:t>
            </a:r>
          </a:p>
          <a:p>
            <a:endParaRPr lang="en-GB" dirty="0">
              <a:latin typeface="Century Gothic" panose="020B0502020202020204" pitchFamily="34" charset="0"/>
            </a:endParaRPr>
          </a:p>
          <a:p>
            <a:r>
              <a:rPr lang="en-GB" dirty="0">
                <a:latin typeface="Century Gothic" panose="020B0502020202020204" pitchFamily="34" charset="0"/>
              </a:rPr>
              <a:t>It is the same for us – we will all make mistakes. When we do we have a choice to make – we can just give up or we can pick ourselves up, apologise and learn from what has just happened. In doing this we can become stronger people.</a:t>
            </a:r>
          </a:p>
          <a:p>
            <a:endParaRPr lang="en-GB" dirty="0">
              <a:latin typeface="Century Gothic" panose="020B0502020202020204" pitchFamily="34" charset="0"/>
            </a:endParaRPr>
          </a:p>
        </p:txBody>
      </p:sp>
    </p:spTree>
    <p:extLst>
      <p:ext uri="{BB962C8B-B14F-4D97-AF65-F5344CB8AC3E}">
        <p14:creationId xmlns:p14="http://schemas.microsoft.com/office/powerpoint/2010/main" val="339716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511</TotalTime>
  <Words>598</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Gill Sans MT</vt:lpstr>
      <vt:lpstr>Wingdings 2</vt:lpstr>
      <vt:lpstr>Dividend</vt:lpstr>
      <vt:lpstr>Picture Reflections</vt:lpstr>
      <vt:lpstr>PowerPoint Presentation</vt:lpstr>
      <vt:lpstr>PowerPoint Presentation</vt:lpstr>
      <vt:lpstr>    Peter – Learning from your mistakes https://www.freebibleimages.org/illustrations/ls-peter-rooster/ - view slide show to tell the story</vt:lpstr>
      <vt:lpstr>Peter’s Story – Learning from your mistakes</vt:lpstr>
      <vt:lpstr>Peter’s Story – Learning from your mistakes</vt:lpstr>
      <vt:lpstr>Peter’s Story – How can we learn from our mistakes?</vt:lpstr>
      <vt:lpstr>reflection</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woodhouse, emma</cp:lastModifiedBy>
  <cp:revision>11</cp:revision>
  <dcterms:created xsi:type="dcterms:W3CDTF">2021-01-12T10:05:15Z</dcterms:created>
  <dcterms:modified xsi:type="dcterms:W3CDTF">2021-01-15T12:16:14Z</dcterms:modified>
</cp:coreProperties>
</file>