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4" r:id="rId3"/>
    <p:sldId id="265" r:id="rId4"/>
    <p:sldId id="285" r:id="rId5"/>
    <p:sldId id="286" r:id="rId6"/>
    <p:sldId id="287" r:id="rId7"/>
    <p:sldId id="288" r:id="rId8"/>
    <p:sldId id="276" r:id="rId9"/>
    <p:sldId id="281" r:id="rId10"/>
    <p:sldId id="283"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01E34-A2B3-4C06-ADF2-1E225F982AF0}" type="datetimeFigureOut">
              <a:rPr lang="en-GB" smtClean="0"/>
              <a:t>07/02/2021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E300-00EA-4BB4-A81E-75063078AA15}" type="slidenum">
              <a:rPr lang="en-GB" smtClean="0"/>
              <a:t>‹#›</a:t>
            </a:fld>
            <a:endParaRPr lang="en-GB"/>
          </a:p>
        </p:txBody>
      </p:sp>
    </p:spTree>
    <p:extLst>
      <p:ext uri="{BB962C8B-B14F-4D97-AF65-F5344CB8AC3E}">
        <p14:creationId xmlns:p14="http://schemas.microsoft.com/office/powerpoint/2010/main" val="30306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336863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67985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27042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39551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61302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C9CDA2-902F-4726-BA8D-3896A361781D}"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1362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C9CDA2-902F-4726-BA8D-3896A361781D}" type="datetimeFigureOut">
              <a:rPr lang="en-GB" smtClean="0"/>
              <a:t>07/02/2021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21999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C9CDA2-902F-4726-BA8D-3896A361781D}" type="datetimeFigureOut">
              <a:rPr lang="en-GB" smtClean="0"/>
              <a:t>07/02/2021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4289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9CDA2-902F-4726-BA8D-3896A361781D}" type="datetimeFigureOut">
              <a:rPr lang="en-GB" smtClean="0"/>
              <a:t>07/02/2021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7841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75405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16016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9CDA2-902F-4726-BA8D-3896A361781D}"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B53F-3572-4C6C-8157-D61CE26AF996}" type="slidenum">
              <a:rPr lang="en-GB" smtClean="0"/>
              <a:t>‹#›</a:t>
            </a:fld>
            <a:endParaRPr lang="en-GB"/>
          </a:p>
        </p:txBody>
      </p:sp>
    </p:spTree>
    <p:extLst>
      <p:ext uri="{BB962C8B-B14F-4D97-AF65-F5344CB8AC3E}">
        <p14:creationId xmlns:p14="http://schemas.microsoft.com/office/powerpoint/2010/main" val="3069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bc.co.uk/bitesize/articles/zf4vbd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40326090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vimeo.com/40543983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2 – Home Learning </a:t>
            </a:r>
            <a:br>
              <a:rPr lang="en-GB" dirty="0" smtClean="0"/>
            </a:br>
            <a:r>
              <a:rPr lang="en-GB" sz="3600" dirty="0" smtClean="0"/>
              <a:t>Maths – Spring 1 – Week </a:t>
            </a:r>
            <a:r>
              <a:rPr lang="en-GB" sz="3600" dirty="0" smtClean="0"/>
              <a:t>6</a:t>
            </a:r>
            <a:endParaRPr lang="en-GB" dirty="0"/>
          </a:p>
        </p:txBody>
      </p:sp>
      <p:sp>
        <p:nvSpPr>
          <p:cNvPr id="3" name="Subtitle 2"/>
          <p:cNvSpPr>
            <a:spLocks noGrp="1"/>
          </p:cNvSpPr>
          <p:nvPr>
            <p:ph type="subTitle" idx="1"/>
          </p:nvPr>
        </p:nvSpPr>
        <p:spPr/>
        <p:txBody>
          <a:bodyPr/>
          <a:lstStyle/>
          <a:p>
            <a:r>
              <a:rPr lang="en-GB" dirty="0" smtClean="0">
                <a:latin typeface="+mj-lt"/>
              </a:rPr>
              <a:t>Measures</a:t>
            </a:r>
            <a:endParaRPr lang="en-GB" dirty="0">
              <a:latin typeface="+mj-lt"/>
            </a:endParaRPr>
          </a:p>
        </p:txBody>
      </p:sp>
    </p:spTree>
    <p:extLst>
      <p:ext uri="{BB962C8B-B14F-4D97-AF65-F5344CB8AC3E}">
        <p14:creationId xmlns:p14="http://schemas.microsoft.com/office/powerpoint/2010/main" val="46237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4 – </a:t>
            </a:r>
            <a:endParaRPr lang="en-GB" dirty="0"/>
          </a:p>
        </p:txBody>
      </p:sp>
      <p:sp>
        <p:nvSpPr>
          <p:cNvPr id="3" name="Content Placeholder 2"/>
          <p:cNvSpPr>
            <a:spLocks noGrp="1"/>
          </p:cNvSpPr>
          <p:nvPr>
            <p:ph idx="1"/>
          </p:nvPr>
        </p:nvSpPr>
        <p:spPr/>
        <p:txBody>
          <a:bodyPr/>
          <a:lstStyle/>
          <a:p>
            <a:pPr marL="0" indent="0">
              <a:buNone/>
            </a:pPr>
            <a:r>
              <a:rPr lang="en-GB" dirty="0" smtClean="0"/>
              <a:t>Watch the two videos on the following website:</a:t>
            </a:r>
          </a:p>
          <a:p>
            <a:pPr marL="0" indent="0">
              <a:buNone/>
            </a:pPr>
            <a:r>
              <a:rPr lang="en-GB" dirty="0">
                <a:hlinkClick r:id="rId2"/>
              </a:rPr>
              <a:t>https://</a:t>
            </a:r>
            <a:r>
              <a:rPr lang="en-GB" dirty="0" smtClean="0">
                <a:hlinkClick r:id="rId2"/>
              </a:rPr>
              <a:t>www.bbc.co.uk/bitesize/articles/zf4vbdm</a:t>
            </a:r>
            <a:endParaRPr lang="en-GB" dirty="0" smtClean="0"/>
          </a:p>
          <a:p>
            <a:pPr marL="0" indent="0">
              <a:buNone/>
            </a:pPr>
            <a:endParaRPr lang="en-GB" dirty="0"/>
          </a:p>
          <a:p>
            <a:pPr marL="0" indent="0">
              <a:buNone/>
            </a:pPr>
            <a:r>
              <a:rPr lang="en-GB" dirty="0" smtClean="0"/>
              <a:t>Use what you have learnt to have a go at the quiz on the website. </a:t>
            </a:r>
          </a:p>
          <a:p>
            <a:pPr marL="0" indent="0">
              <a:buNone/>
            </a:pPr>
            <a:r>
              <a:rPr lang="en-GB" dirty="0"/>
              <a:t>Choose which star activity you would like to complete and use the links on the </a:t>
            </a:r>
            <a:r>
              <a:rPr lang="en-GB" dirty="0" smtClean="0"/>
              <a:t>school’s website </a:t>
            </a:r>
            <a:r>
              <a:rPr lang="en-GB" dirty="0"/>
              <a:t>to download the activities.  </a:t>
            </a:r>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300233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Day 5 – </a:t>
            </a:r>
            <a:r>
              <a:rPr lang="en-GB" u="sng" dirty="0" smtClean="0"/>
              <a:t>Arithmetic Work</a:t>
            </a:r>
            <a:endParaRPr lang="en-GB" u="sng" dirty="0"/>
          </a:p>
        </p:txBody>
      </p:sp>
      <p:sp>
        <p:nvSpPr>
          <p:cNvPr id="3" name="Content Placeholder 2"/>
          <p:cNvSpPr>
            <a:spLocks noGrp="1"/>
          </p:cNvSpPr>
          <p:nvPr>
            <p:ph idx="1"/>
          </p:nvPr>
        </p:nvSpPr>
        <p:spPr/>
        <p:txBody>
          <a:bodyPr/>
          <a:lstStyle/>
          <a:p>
            <a:pPr marL="0" indent="0">
              <a:buNone/>
            </a:pPr>
            <a:r>
              <a:rPr lang="en-GB" smtClean="0"/>
              <a:t>You have been given an arithmetic test paper to complete. Try to read each question carefully and write your answer in the box. </a:t>
            </a:r>
          </a:p>
          <a:p>
            <a:pPr marL="0" indent="0">
              <a:buNone/>
            </a:pPr>
            <a:r>
              <a:rPr lang="en-GB" smtClean="0"/>
              <a:t>Remember that you can use paper to do any working out that you need to. </a:t>
            </a:r>
          </a:p>
          <a:p>
            <a:pPr marL="0" indent="0">
              <a:buNone/>
            </a:pPr>
            <a:r>
              <a:rPr lang="en-GB" smtClean="0"/>
              <a:t>Once you have completed your paper, ask an adult to help you mark it. </a:t>
            </a:r>
          </a:p>
          <a:p>
            <a:pPr marL="0" indent="0">
              <a:buNone/>
            </a:pPr>
            <a:endParaRPr lang="en-GB" smtClean="0"/>
          </a:p>
          <a:p>
            <a:pPr marL="0" indent="0">
              <a:buNone/>
            </a:pPr>
            <a:r>
              <a:rPr lang="en-GB" smtClean="0"/>
              <a:t>Good luck! </a:t>
            </a:r>
            <a:r>
              <a:rPr lang="en-GB" smtClean="0">
                <a:sym typeface="Wingdings" panose="05000000000000000000" pitchFamily="2" charset="2"/>
              </a:rPr>
              <a:t></a:t>
            </a:r>
            <a:endParaRPr lang="en-GB" dirty="0"/>
          </a:p>
        </p:txBody>
      </p:sp>
    </p:spTree>
    <p:extLst>
      <p:ext uri="{BB962C8B-B14F-4D97-AF65-F5344CB8AC3E}">
        <p14:creationId xmlns:p14="http://schemas.microsoft.com/office/powerpoint/2010/main" val="221620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14171" y="76061"/>
            <a:ext cx="5599323" cy="6781939"/>
          </a:xfrm>
          <a:prstGeom prst="rect">
            <a:avLst/>
          </a:prstGeom>
        </p:spPr>
      </p:pic>
    </p:spTree>
    <p:extLst>
      <p:ext uri="{BB962C8B-B14F-4D97-AF65-F5344CB8AC3E}">
        <p14:creationId xmlns:p14="http://schemas.microsoft.com/office/powerpoint/2010/main" val="157262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7961"/>
            <a:ext cx="10515600" cy="5549002"/>
          </a:xfrm>
        </p:spPr>
        <p:txBody>
          <a:bodyPr/>
          <a:lstStyle/>
          <a:p>
            <a:pPr marL="0" indent="0">
              <a:buNone/>
            </a:pPr>
            <a:r>
              <a:rPr lang="en-GB" dirty="0" smtClean="0"/>
              <a:t>This week we will be looking at length and height. </a:t>
            </a:r>
          </a:p>
          <a:p>
            <a:pPr marL="0" indent="0">
              <a:buNone/>
            </a:pPr>
            <a:r>
              <a:rPr lang="en-GB" dirty="0" smtClean="0"/>
              <a:t>There will be a video for you to watch at the beginning of each lesson and then following activities set. </a:t>
            </a:r>
          </a:p>
          <a:p>
            <a:pPr marL="0" indent="0">
              <a:buNone/>
            </a:pPr>
            <a:r>
              <a:rPr lang="en-GB" dirty="0" smtClean="0"/>
              <a:t>While you are watching the video decide if you feel confident with the objective (3 star), you think the objective looks ok (2 star) or you are really unsure about what you are doing (1 star). Choose which activity you think will suit you best. </a:t>
            </a:r>
          </a:p>
          <a:p>
            <a:pPr marL="0" indent="0">
              <a:buNone/>
            </a:pPr>
            <a:endParaRPr lang="en-GB" dirty="0"/>
          </a:p>
          <a:p>
            <a:pPr marL="0" indent="0">
              <a:buNone/>
            </a:pPr>
            <a:r>
              <a:rPr lang="en-GB" dirty="0" smtClean="0"/>
              <a:t>Some of the activities may require you to logon to Purple Mash. </a:t>
            </a:r>
            <a:endParaRPr lang="en-GB" dirty="0"/>
          </a:p>
        </p:txBody>
      </p:sp>
    </p:spTree>
    <p:extLst>
      <p:ext uri="{BB962C8B-B14F-4D97-AF65-F5344CB8AC3E}">
        <p14:creationId xmlns:p14="http://schemas.microsoft.com/office/powerpoint/2010/main" val="1070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1 </a:t>
            </a:r>
            <a:r>
              <a:rPr lang="en-GB" dirty="0" smtClean="0"/>
              <a:t>– measuring in cm</a:t>
            </a:r>
            <a:endParaRPr lang="en-GB" dirty="0"/>
          </a:p>
        </p:txBody>
      </p:sp>
      <p:sp>
        <p:nvSpPr>
          <p:cNvPr id="3" name="Content Placeholder 2"/>
          <p:cNvSpPr>
            <a:spLocks noGrp="1"/>
          </p:cNvSpPr>
          <p:nvPr>
            <p:ph idx="1"/>
          </p:nvPr>
        </p:nvSpPr>
        <p:spPr>
          <a:xfrm>
            <a:off x="683964" y="1825625"/>
            <a:ext cx="10515600" cy="4351338"/>
          </a:xfrm>
        </p:spPr>
        <p:txBody>
          <a:bodyPr/>
          <a:lstStyle/>
          <a:p>
            <a:pPr marL="0" indent="0">
              <a:buNone/>
            </a:pPr>
            <a:r>
              <a:rPr lang="en-GB" dirty="0" smtClean="0"/>
              <a:t>Today you will be learning how to accurately measure using a ruler. </a:t>
            </a:r>
          </a:p>
          <a:p>
            <a:pPr marL="0" indent="0">
              <a:buNone/>
            </a:pPr>
            <a:r>
              <a:rPr lang="en-GB" dirty="0" smtClean="0"/>
              <a:t>Read through the PowerPoint. </a:t>
            </a:r>
          </a:p>
          <a:p>
            <a:pPr marL="0" indent="0">
              <a:buNone/>
            </a:pPr>
            <a:r>
              <a:rPr lang="en-GB" dirty="0" smtClean="0"/>
              <a:t>You have then been set a 2Do on Purple Mash to practice measuring the length of different objects. </a:t>
            </a:r>
            <a:endParaRPr lang="en-GB" dirty="0"/>
          </a:p>
        </p:txBody>
      </p:sp>
    </p:spTree>
    <p:extLst>
      <p:ext uri="{BB962C8B-B14F-4D97-AF65-F5344CB8AC3E}">
        <p14:creationId xmlns:p14="http://schemas.microsoft.com/office/powerpoint/2010/main" val="78413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BB2EDA88-4030-4103-8F85-7CC5AC33419F}"/>
              </a:ext>
            </a:extLst>
          </p:cNvPr>
          <p:cNvSpPr>
            <a:spLocks noGrp="1"/>
          </p:cNvSpPr>
          <p:nvPr>
            <p:ph type="title"/>
          </p:nvPr>
        </p:nvSpPr>
        <p:spPr>
          <a:xfrm>
            <a:off x="1981201" y="479426"/>
            <a:ext cx="8220075" cy="993775"/>
          </a:xfrm>
        </p:spPr>
        <p:txBody>
          <a:bodyPr/>
          <a:lstStyle/>
          <a:p>
            <a:pPr eaLnBrk="1" hangingPunct="1"/>
            <a:r>
              <a:rPr lang="en-US" altLang="en-US" sz="3600">
                <a:ea typeface="Twinkl" pitchFamily="2" charset="0"/>
                <a:cs typeface="Twinkl" pitchFamily="2" charset="0"/>
              </a:rPr>
              <a:t>Step 1</a:t>
            </a:r>
            <a:endParaRPr lang="en-GB" altLang="en-US" sz="3600"/>
          </a:p>
        </p:txBody>
      </p:sp>
      <p:sp>
        <p:nvSpPr>
          <p:cNvPr id="13" name="Rounded Rectangle 12">
            <a:extLst>
              <a:ext uri="{FF2B5EF4-FFF2-40B4-BE49-F238E27FC236}">
                <a16:creationId xmlns:a16="http://schemas.microsoft.com/office/drawing/2014/main" id="{E0CB7092-21E8-4ED0-8536-C95B823348F1}"/>
              </a:ext>
            </a:extLst>
          </p:cNvPr>
          <p:cNvSpPr/>
          <p:nvPr/>
        </p:nvSpPr>
        <p:spPr>
          <a:xfrm>
            <a:off x="6091238" y="1610152"/>
            <a:ext cx="3777439" cy="2352641"/>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Place the 0cm mark on the ruler at one end of the object you are measuring. Make sure you are using the centimetre scale. Do not measure from the end of the ruler.</a:t>
            </a:r>
          </a:p>
        </p:txBody>
      </p:sp>
      <p:pic>
        <p:nvPicPr>
          <p:cNvPr id="9222" name="Picture 7">
            <a:extLst>
              <a:ext uri="{FF2B5EF4-FFF2-40B4-BE49-F238E27FC236}">
                <a16:creationId xmlns:a16="http://schemas.microsoft.com/office/drawing/2014/main" id="{EC84141D-B04C-4D18-85B3-7D4DFB4E7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2668" y="3063875"/>
            <a:ext cx="3124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450" y="4280326"/>
            <a:ext cx="7587574" cy="1502364"/>
          </a:xfrm>
          <a:prstGeom prst="rect">
            <a:avLst/>
          </a:prstGeom>
        </p:spPr>
      </p:pic>
    </p:spTree>
    <p:extLst>
      <p:ext uri="{BB962C8B-B14F-4D97-AF65-F5344CB8AC3E}">
        <p14:creationId xmlns:p14="http://schemas.microsoft.com/office/powerpoint/2010/main" val="38192667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C1EF04-B3A3-4282-908F-1B213C5BA373}"/>
              </a:ext>
            </a:extLst>
          </p:cNvPr>
          <p:cNvPicPr>
            <a:picLocks noChangeAspect="1"/>
          </p:cNvPicPr>
          <p:nvPr/>
        </p:nvPicPr>
        <p:blipFill rotWithShape="1">
          <a:blip r:embed="rId2">
            <a:extLst>
              <a:ext uri="{28A0092B-C50C-407E-A947-70E740481C1C}">
                <a14:useLocalDpi xmlns:a14="http://schemas.microsoft.com/office/drawing/2010/main" val="0"/>
              </a:ext>
            </a:extLst>
          </a:blip>
          <a:srcRect l="-746" t="42003" r="746" b="-424"/>
          <a:stretch/>
        </p:blipFill>
        <p:spPr>
          <a:xfrm rot="5400000">
            <a:off x="4513255" y="111882"/>
            <a:ext cx="3095809" cy="8280232"/>
          </a:xfrm>
          <a:prstGeom prst="rect">
            <a:avLst/>
          </a:prstGeom>
        </p:spPr>
      </p:pic>
      <p:sp>
        <p:nvSpPr>
          <p:cNvPr id="10242" name="Title 20">
            <a:extLst>
              <a:ext uri="{FF2B5EF4-FFF2-40B4-BE49-F238E27FC236}">
                <a16:creationId xmlns:a16="http://schemas.microsoft.com/office/drawing/2014/main" id="{2834A217-8F40-44C3-8529-544BE8805777}"/>
              </a:ext>
            </a:extLst>
          </p:cNvPr>
          <p:cNvSpPr>
            <a:spLocks noGrp="1"/>
          </p:cNvSpPr>
          <p:nvPr>
            <p:ph type="title"/>
          </p:nvPr>
        </p:nvSpPr>
        <p:spPr>
          <a:xfrm>
            <a:off x="1981201" y="479426"/>
            <a:ext cx="8220075" cy="993775"/>
          </a:xfrm>
        </p:spPr>
        <p:txBody>
          <a:bodyPr/>
          <a:lstStyle/>
          <a:p>
            <a:pPr eaLnBrk="1" hangingPunct="1"/>
            <a:r>
              <a:rPr lang="en-US" altLang="en-US" sz="3600">
                <a:ea typeface="Twinkl" pitchFamily="2" charset="0"/>
                <a:cs typeface="Twinkl" pitchFamily="2" charset="0"/>
              </a:rPr>
              <a:t>Step 2</a:t>
            </a:r>
            <a:endParaRPr lang="en-GB" altLang="en-US" sz="3600"/>
          </a:p>
        </p:txBody>
      </p:sp>
      <p:sp>
        <p:nvSpPr>
          <p:cNvPr id="13" name="Rounded Rectangle 12">
            <a:extLst>
              <a:ext uri="{FF2B5EF4-FFF2-40B4-BE49-F238E27FC236}">
                <a16:creationId xmlns:a16="http://schemas.microsoft.com/office/drawing/2014/main" id="{0E5EF5D8-25A0-4BF1-96AC-A62EF2111B63}"/>
              </a:ext>
            </a:extLst>
          </p:cNvPr>
          <p:cNvSpPr/>
          <p:nvPr/>
        </p:nvSpPr>
        <p:spPr>
          <a:xfrm>
            <a:off x="5483226" y="1684339"/>
            <a:ext cx="4429125" cy="1360487"/>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To find the length of the object to the nearest centimetre, round the length up or down to the nearest number on the ruler.</a:t>
            </a:r>
          </a:p>
        </p:txBody>
      </p:sp>
      <p:sp>
        <p:nvSpPr>
          <p:cNvPr id="4" name="Arrow: Down 3">
            <a:extLst>
              <a:ext uri="{FF2B5EF4-FFF2-40B4-BE49-F238E27FC236}">
                <a16:creationId xmlns:a16="http://schemas.microsoft.com/office/drawing/2014/main" id="{85965C51-2486-4C39-9DE8-3B2E978F3BBE}"/>
              </a:ext>
            </a:extLst>
          </p:cNvPr>
          <p:cNvSpPr/>
          <p:nvPr/>
        </p:nvSpPr>
        <p:spPr>
          <a:xfrm rot="10800000">
            <a:off x="2410011" y="3867194"/>
            <a:ext cx="637350" cy="2427172"/>
          </a:xfrm>
          <a:prstGeom prst="downArrow">
            <a:avLst>
              <a:gd name="adj1" fmla="val 34532"/>
              <a:gd name="adj2" fmla="val 88671"/>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a:extLst>
              <a:ext uri="{FF2B5EF4-FFF2-40B4-BE49-F238E27FC236}">
                <a16:creationId xmlns:a16="http://schemas.microsoft.com/office/drawing/2014/main" id="{51B122A0-ACE5-4CFB-BDD2-064324D43620}"/>
              </a:ext>
            </a:extLst>
          </p:cNvPr>
          <p:cNvSpPr/>
          <p:nvPr/>
        </p:nvSpPr>
        <p:spPr>
          <a:xfrm>
            <a:off x="4970625" y="3625358"/>
            <a:ext cx="431800" cy="431800"/>
          </a:xfrm>
          <a:prstGeom prst="ellipse">
            <a:avLst/>
          </a:prstGeom>
          <a:noFill/>
          <a:ln w="5715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0548">
            <a:off x="2639065" y="2410237"/>
            <a:ext cx="2415712" cy="818675"/>
          </a:xfrm>
          <a:prstGeom prst="rect">
            <a:avLst/>
          </a:prstGeom>
        </p:spPr>
      </p:pic>
    </p:spTree>
    <p:extLst>
      <p:ext uri="{BB962C8B-B14F-4D97-AF65-F5344CB8AC3E}">
        <p14:creationId xmlns:p14="http://schemas.microsoft.com/office/powerpoint/2010/main" val="35340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662C2E-08BE-416A-A35C-7C20073227C9}"/>
              </a:ext>
            </a:extLst>
          </p:cNvPr>
          <p:cNvPicPr>
            <a:picLocks noChangeAspect="1"/>
          </p:cNvPicPr>
          <p:nvPr/>
        </p:nvPicPr>
        <p:blipFill rotWithShape="1">
          <a:blip r:embed="rId2">
            <a:extLst>
              <a:ext uri="{28A0092B-C50C-407E-A947-70E740481C1C}">
                <a14:useLocalDpi xmlns:a14="http://schemas.microsoft.com/office/drawing/2010/main" val="0"/>
              </a:ext>
            </a:extLst>
          </a:blip>
          <a:srcRect l="-746" t="42003" r="746" b="-424"/>
          <a:stretch/>
        </p:blipFill>
        <p:spPr>
          <a:xfrm rot="5400000">
            <a:off x="4525288" y="-930118"/>
            <a:ext cx="3095809" cy="8280232"/>
          </a:xfrm>
          <a:prstGeom prst="rect">
            <a:avLst/>
          </a:prstGeom>
        </p:spPr>
      </p:pic>
      <p:sp>
        <p:nvSpPr>
          <p:cNvPr id="11266" name="Title 20">
            <a:extLst>
              <a:ext uri="{FF2B5EF4-FFF2-40B4-BE49-F238E27FC236}">
                <a16:creationId xmlns:a16="http://schemas.microsoft.com/office/drawing/2014/main" id="{4C656A0B-B431-4A7B-A958-019AA3019DCB}"/>
              </a:ext>
            </a:extLst>
          </p:cNvPr>
          <p:cNvSpPr>
            <a:spLocks noGrp="1"/>
          </p:cNvSpPr>
          <p:nvPr>
            <p:ph type="title"/>
          </p:nvPr>
        </p:nvSpPr>
        <p:spPr>
          <a:xfrm>
            <a:off x="1981201" y="479426"/>
            <a:ext cx="8220075" cy="993775"/>
          </a:xfrm>
        </p:spPr>
        <p:txBody>
          <a:bodyPr/>
          <a:lstStyle/>
          <a:p>
            <a:pPr eaLnBrk="1" hangingPunct="1"/>
            <a:r>
              <a:rPr lang="en-US" altLang="en-US" sz="3600">
                <a:ea typeface="Twinkl" pitchFamily="2" charset="0"/>
                <a:cs typeface="Twinkl" pitchFamily="2" charset="0"/>
              </a:rPr>
              <a:t>Step 3</a:t>
            </a:r>
            <a:endParaRPr lang="en-GB" altLang="en-US" sz="3600"/>
          </a:p>
        </p:txBody>
      </p:sp>
      <p:sp>
        <p:nvSpPr>
          <p:cNvPr id="13" name="Rounded Rectangle 12">
            <a:extLst>
              <a:ext uri="{FF2B5EF4-FFF2-40B4-BE49-F238E27FC236}">
                <a16:creationId xmlns:a16="http://schemas.microsoft.com/office/drawing/2014/main" id="{77D09D45-E54B-49AF-ADC9-DD82ABC9624D}"/>
              </a:ext>
            </a:extLst>
          </p:cNvPr>
          <p:cNvSpPr/>
          <p:nvPr/>
        </p:nvSpPr>
        <p:spPr>
          <a:xfrm>
            <a:off x="5483226" y="4443413"/>
            <a:ext cx="4429125" cy="1865312"/>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Count the number of intervals </a:t>
            </a:r>
            <a:br>
              <a:rPr lang="en-GB" sz="2000" dirty="0">
                <a:solidFill>
                  <a:schemeClr val="tx1"/>
                </a:solidFill>
              </a:rPr>
            </a:br>
            <a:r>
              <a:rPr lang="en-GB" sz="2000" dirty="0">
                <a:solidFill>
                  <a:schemeClr val="tx1"/>
                </a:solidFill>
              </a:rPr>
              <a:t>after the whole centimetre to find the length of the object to the nearest millimetre. </a:t>
            </a:r>
          </a:p>
          <a:p>
            <a:pPr>
              <a:defRPr/>
            </a:pPr>
            <a:r>
              <a:rPr lang="en-GB" sz="2000" dirty="0">
                <a:solidFill>
                  <a:schemeClr val="tx1"/>
                </a:solidFill>
              </a:rPr>
              <a:t>Remember: 10mm = 1cm.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0548">
            <a:off x="2639065" y="1252757"/>
            <a:ext cx="2415712" cy="818675"/>
          </a:xfrm>
          <a:prstGeom prst="rect">
            <a:avLst/>
          </a:prstGeom>
        </p:spPr>
      </p:pic>
      <p:sp>
        <p:nvSpPr>
          <p:cNvPr id="9" name="Arrow: Down 3">
            <a:extLst>
              <a:ext uri="{FF2B5EF4-FFF2-40B4-BE49-F238E27FC236}">
                <a16:creationId xmlns:a16="http://schemas.microsoft.com/office/drawing/2014/main" id="{85965C51-2486-4C39-9DE8-3B2E978F3BBE}"/>
              </a:ext>
            </a:extLst>
          </p:cNvPr>
          <p:cNvSpPr/>
          <p:nvPr/>
        </p:nvSpPr>
        <p:spPr>
          <a:xfrm rot="12277536">
            <a:off x="4356410" y="2267293"/>
            <a:ext cx="580102" cy="2750709"/>
          </a:xfrm>
          <a:prstGeom prst="downArrow">
            <a:avLst>
              <a:gd name="adj1" fmla="val 34532"/>
              <a:gd name="adj2" fmla="val 90143"/>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060843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1223EDDB-17B3-4A5A-AB75-54871874BA97}"/>
              </a:ext>
            </a:extLst>
          </p:cNvPr>
          <p:cNvSpPr>
            <a:spLocks noGrp="1"/>
          </p:cNvSpPr>
          <p:nvPr>
            <p:ph type="title"/>
          </p:nvPr>
        </p:nvSpPr>
        <p:spPr>
          <a:xfrm>
            <a:off x="1981201" y="479426"/>
            <a:ext cx="8220075" cy="993775"/>
          </a:xfrm>
        </p:spPr>
        <p:txBody>
          <a:bodyPr/>
          <a:lstStyle/>
          <a:p>
            <a:pPr eaLnBrk="1" hangingPunct="1"/>
            <a:r>
              <a:rPr lang="en-US" altLang="en-US" sz="3600">
                <a:ea typeface="Twinkl" pitchFamily="2" charset="0"/>
                <a:cs typeface="Twinkl" pitchFamily="2" charset="0"/>
              </a:rPr>
              <a:t>Step 4</a:t>
            </a:r>
            <a:endParaRPr lang="en-GB" altLang="en-US" sz="3600"/>
          </a:p>
        </p:txBody>
      </p:sp>
      <p:sp>
        <p:nvSpPr>
          <p:cNvPr id="13" name="Rounded Rectangle 12">
            <a:extLst>
              <a:ext uri="{FF2B5EF4-FFF2-40B4-BE49-F238E27FC236}">
                <a16:creationId xmlns:a16="http://schemas.microsoft.com/office/drawing/2014/main" id="{6F9E32F5-3288-4E19-9CA6-FF37C8023287}"/>
              </a:ext>
            </a:extLst>
          </p:cNvPr>
          <p:cNvSpPr/>
          <p:nvPr/>
        </p:nvSpPr>
        <p:spPr>
          <a:xfrm>
            <a:off x="2063750" y="1473200"/>
            <a:ext cx="8064500" cy="1123950"/>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Write down the length of the object in either centimetres </a:t>
            </a:r>
            <a:br>
              <a:rPr lang="en-GB" sz="2000" dirty="0">
                <a:solidFill>
                  <a:schemeClr val="tx1"/>
                </a:solidFill>
              </a:rPr>
            </a:br>
            <a:r>
              <a:rPr lang="en-GB" sz="2000" dirty="0">
                <a:solidFill>
                  <a:schemeClr val="tx1"/>
                </a:solidFill>
              </a:rPr>
              <a:t>or millimetres.</a:t>
            </a:r>
          </a:p>
        </p:txBody>
      </p:sp>
      <p:sp>
        <p:nvSpPr>
          <p:cNvPr id="2" name="Oval 1">
            <a:extLst>
              <a:ext uri="{FF2B5EF4-FFF2-40B4-BE49-F238E27FC236}">
                <a16:creationId xmlns:a16="http://schemas.microsoft.com/office/drawing/2014/main" id="{BD0A9874-5B5D-4C64-953B-C06A0AB4DB6D}"/>
              </a:ext>
            </a:extLst>
          </p:cNvPr>
          <p:cNvSpPr/>
          <p:nvPr/>
        </p:nvSpPr>
        <p:spPr>
          <a:xfrm>
            <a:off x="2732089" y="3744914"/>
            <a:ext cx="534987" cy="534987"/>
          </a:xfrm>
          <a:prstGeom prst="ellipse">
            <a:avLst/>
          </a:prstGeom>
          <a:noFill/>
          <a:ln w="5715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5">
            <a:extLst>
              <a:ext uri="{FF2B5EF4-FFF2-40B4-BE49-F238E27FC236}">
                <a16:creationId xmlns:a16="http://schemas.microsoft.com/office/drawing/2014/main" id="{65C259A0-37A3-4C02-99CF-87AE0FF134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209"/>
          <a:stretch/>
        </p:blipFill>
        <p:spPr>
          <a:xfrm>
            <a:off x="1963947" y="2248099"/>
            <a:ext cx="8262000" cy="4182442"/>
          </a:xfrm>
          <a:prstGeom prst="roundRect">
            <a:avLst>
              <a:gd name="adj" fmla="val 3841"/>
            </a:avLst>
          </a:prstGeom>
        </p:spPr>
      </p:pic>
    </p:spTree>
    <p:extLst>
      <p:ext uri="{BB962C8B-B14F-4D97-AF65-F5344CB8AC3E}">
        <p14:creationId xmlns:p14="http://schemas.microsoft.com/office/powerpoint/2010/main" val="1200133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2 </a:t>
            </a:r>
            <a:r>
              <a:rPr lang="en-GB" dirty="0"/>
              <a:t>– comparing lengths  </a:t>
            </a:r>
            <a:endParaRPr lang="en-GB" dirty="0"/>
          </a:p>
        </p:txBody>
      </p:sp>
      <p:sp>
        <p:nvSpPr>
          <p:cNvPr id="3" name="Content Placeholder 2"/>
          <p:cNvSpPr>
            <a:spLocks noGrp="1"/>
          </p:cNvSpPr>
          <p:nvPr>
            <p:ph idx="1"/>
          </p:nvPr>
        </p:nvSpPr>
        <p:spPr/>
        <p:txBody>
          <a:bodyPr/>
          <a:lstStyle/>
          <a:p>
            <a:pPr marL="0" indent="0">
              <a:buNone/>
            </a:pPr>
            <a:r>
              <a:rPr lang="en-GB" dirty="0"/>
              <a:t>Video - </a:t>
            </a:r>
            <a:r>
              <a:rPr lang="en-GB" dirty="0">
                <a:hlinkClick r:id="rId2"/>
              </a:rPr>
              <a:t>https://</a:t>
            </a:r>
            <a:r>
              <a:rPr lang="en-GB" dirty="0" smtClean="0">
                <a:hlinkClick r:id="rId2"/>
              </a:rPr>
              <a:t>vimeo.com/403260907</a:t>
            </a:r>
            <a:endParaRPr lang="en-GB" dirty="0" smtClean="0"/>
          </a:p>
          <a:p>
            <a:pPr marL="0" indent="0">
              <a:buNone/>
            </a:pPr>
            <a:endParaRPr lang="en-GB" dirty="0"/>
          </a:p>
          <a:p>
            <a:pPr marL="0" indent="0">
              <a:buNone/>
            </a:pPr>
            <a:r>
              <a:rPr lang="en-GB" dirty="0" smtClean="0"/>
              <a:t>Choose which star activity you would like to complete and use the links on the website to download the activities.  </a:t>
            </a:r>
            <a:endParaRPr lang="en-GB" dirty="0"/>
          </a:p>
          <a:p>
            <a:pPr marL="0" indent="0">
              <a:buNone/>
            </a:pPr>
            <a:endParaRPr lang="en-GB" dirty="0"/>
          </a:p>
        </p:txBody>
      </p:sp>
    </p:spTree>
    <p:extLst>
      <p:ext uri="{BB962C8B-B14F-4D97-AF65-F5344CB8AC3E}">
        <p14:creationId xmlns:p14="http://schemas.microsoft.com/office/powerpoint/2010/main" val="167649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3 </a:t>
            </a:r>
            <a:r>
              <a:rPr lang="en-GB" dirty="0" smtClean="0"/>
              <a:t>–</a:t>
            </a:r>
            <a:endParaRPr lang="en-GB" dirty="0"/>
          </a:p>
        </p:txBody>
      </p:sp>
      <p:sp>
        <p:nvSpPr>
          <p:cNvPr id="3" name="Content Placeholder 2"/>
          <p:cNvSpPr>
            <a:spLocks noGrp="1"/>
          </p:cNvSpPr>
          <p:nvPr>
            <p:ph idx="1"/>
          </p:nvPr>
        </p:nvSpPr>
        <p:spPr/>
        <p:txBody>
          <a:bodyPr/>
          <a:lstStyle/>
          <a:p>
            <a:pPr marL="0" indent="0">
              <a:buNone/>
            </a:pPr>
            <a:r>
              <a:rPr lang="en-GB" dirty="0"/>
              <a:t>Video - </a:t>
            </a:r>
            <a:r>
              <a:rPr lang="en-GB" dirty="0">
                <a:hlinkClick r:id="rId2"/>
              </a:rPr>
              <a:t>https://</a:t>
            </a:r>
            <a:r>
              <a:rPr lang="en-GB" dirty="0" smtClean="0">
                <a:hlinkClick r:id="rId2"/>
              </a:rPr>
              <a:t>vimeo.com/405439836</a:t>
            </a:r>
            <a:endParaRPr lang="en-GB" dirty="0" smtClean="0"/>
          </a:p>
          <a:p>
            <a:pPr marL="0" indent="0">
              <a:buNone/>
            </a:pPr>
            <a:endParaRPr lang="en-GB" dirty="0" smtClean="0"/>
          </a:p>
          <a:p>
            <a:pPr marL="0" indent="0">
              <a:buNone/>
            </a:pPr>
            <a:r>
              <a:rPr lang="en-GB" dirty="0" smtClean="0"/>
              <a:t>For this activity if you have chosen to complete the 1 star activity – you have been set a 2Do on Purple Mash called measuring lengths.</a:t>
            </a:r>
          </a:p>
          <a:p>
            <a:pPr marL="0" indent="0">
              <a:buNone/>
            </a:pPr>
            <a:endParaRPr lang="en-GB" dirty="0"/>
          </a:p>
          <a:p>
            <a:pPr marL="0" indent="0">
              <a:buNone/>
            </a:pPr>
            <a:r>
              <a:rPr lang="en-GB" dirty="0"/>
              <a:t>Choose which star activity you would like to complete and use the links on the website to download the activities.  </a:t>
            </a:r>
          </a:p>
          <a:p>
            <a:pPr marL="0" indent="0">
              <a:buNone/>
            </a:pPr>
            <a:r>
              <a:rPr lang="en-GB" dirty="0" smtClean="0"/>
              <a:t> </a:t>
            </a:r>
            <a:endParaRPr lang="en-GB" dirty="0"/>
          </a:p>
        </p:txBody>
      </p:sp>
    </p:spTree>
    <p:extLst>
      <p:ext uri="{BB962C8B-B14F-4D97-AF65-F5344CB8AC3E}">
        <p14:creationId xmlns:p14="http://schemas.microsoft.com/office/powerpoint/2010/main" val="216564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474</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Twinkl</vt:lpstr>
      <vt:lpstr>Wingdings</vt:lpstr>
      <vt:lpstr>Office Theme</vt:lpstr>
      <vt:lpstr>Year 2 – Home Learning  Maths – Spring 1 – Week 6</vt:lpstr>
      <vt:lpstr>PowerPoint Presentation</vt:lpstr>
      <vt:lpstr>Day 1 – measuring in cm</vt:lpstr>
      <vt:lpstr>Step 1</vt:lpstr>
      <vt:lpstr>Step 2</vt:lpstr>
      <vt:lpstr>Step 3</vt:lpstr>
      <vt:lpstr>Step 4</vt:lpstr>
      <vt:lpstr>Day 2 – comparing lengths  </vt:lpstr>
      <vt:lpstr>Day 3 –</vt:lpstr>
      <vt:lpstr>Day 4 – </vt:lpstr>
      <vt:lpstr>Day 5 – Arithmetic Work</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 Home Learning  English – Spring 1 – Week 1</dc:title>
  <dc:creator>tidman, emily</dc:creator>
  <cp:lastModifiedBy>tidman, emily</cp:lastModifiedBy>
  <cp:revision>27</cp:revision>
  <dcterms:created xsi:type="dcterms:W3CDTF">2021-01-04T19:13:33Z</dcterms:created>
  <dcterms:modified xsi:type="dcterms:W3CDTF">2021-02-07T14:52:20Z</dcterms:modified>
</cp:coreProperties>
</file>