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62" r:id="rId6"/>
    <p:sldId id="270" r:id="rId7"/>
    <p:sldId id="268"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6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2/7/2021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jqiU5FgsYc"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a:xfrm>
            <a:off x="-1331689" y="1360328"/>
            <a:ext cx="10993546" cy="590321"/>
          </a:xfrm>
        </p:spPr>
        <p:txBody>
          <a:bodyPr>
            <a:normAutofit/>
          </a:bodyPr>
          <a:lstStyle/>
          <a:p>
            <a:pPr algn="r"/>
            <a:r>
              <a:rPr lang="en-GB" sz="3200" dirty="0"/>
              <a:t>Appreciate and be Thankful</a:t>
            </a:r>
          </a:p>
        </p:txBody>
      </p:sp>
    </p:spTree>
    <p:extLst>
      <p:ext uri="{BB962C8B-B14F-4D97-AF65-F5344CB8AC3E}">
        <p14:creationId xmlns:p14="http://schemas.microsoft.com/office/powerpoint/2010/main" val="35733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BFDC535F-AC0A-417D-96AB-6706BECACD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546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7AAAF8E-31DB-4148-8FCA-4D8233D691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20859F73-8462-4AA1-A3FD-153B46011F19}"/>
              </a:ext>
            </a:extLst>
          </p:cNvPr>
          <p:cNvPicPr>
            <a:picLocks noChangeAspect="1"/>
          </p:cNvPicPr>
          <p:nvPr/>
        </p:nvPicPr>
        <p:blipFill>
          <a:blip r:embed="rId2"/>
          <a:stretch>
            <a:fillRect/>
          </a:stretch>
        </p:blipFill>
        <p:spPr>
          <a:xfrm>
            <a:off x="818437" y="864965"/>
            <a:ext cx="6253058" cy="5127506"/>
          </a:xfrm>
          <a:prstGeom prst="rect">
            <a:avLst/>
          </a:prstGeom>
        </p:spPr>
      </p:pic>
      <p:sp>
        <p:nvSpPr>
          <p:cNvPr id="91" name="Rectangle 90">
            <a:extLst>
              <a:ext uri="{FF2B5EF4-FFF2-40B4-BE49-F238E27FC236}">
                <a16:creationId xmlns:a16="http://schemas.microsoft.com/office/drawing/2014/main" id="{AA274328-4774-4DF9-BA53-452565122F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FE465-F64E-4BAA-B59C-E48DA8990EAC}"/>
              </a:ext>
            </a:extLst>
          </p:cNvPr>
          <p:cNvPicPr>
            <a:picLocks noChangeAspect="1"/>
          </p:cNvPicPr>
          <p:nvPr/>
        </p:nvPicPr>
        <p:blipFill>
          <a:blip r:embed="rId3"/>
          <a:stretch>
            <a:fillRect/>
          </a:stretch>
        </p:blipFill>
        <p:spPr>
          <a:xfrm>
            <a:off x="7883059" y="1183225"/>
            <a:ext cx="3502643" cy="2101585"/>
          </a:xfrm>
          <a:prstGeom prst="rect">
            <a:avLst/>
          </a:prstGeom>
        </p:spPr>
      </p:pic>
      <p:sp>
        <p:nvSpPr>
          <p:cNvPr id="93" name="Rectangle 92">
            <a:extLst>
              <a:ext uri="{FF2B5EF4-FFF2-40B4-BE49-F238E27FC236}">
                <a16:creationId xmlns:a16="http://schemas.microsoft.com/office/drawing/2014/main" id="{01C7B46D-2FEF-4FAA-915B-8B21A66BB6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C6B021-6899-45AA-900E-F44BA4FB61DF}"/>
              </a:ext>
            </a:extLst>
          </p:cNvPr>
          <p:cNvPicPr>
            <a:picLocks noChangeAspect="1"/>
          </p:cNvPicPr>
          <p:nvPr/>
        </p:nvPicPr>
        <p:blipFill>
          <a:blip r:embed="rId4"/>
          <a:stretch>
            <a:fillRect/>
          </a:stretch>
        </p:blipFill>
        <p:spPr>
          <a:xfrm>
            <a:off x="7883059" y="4550064"/>
            <a:ext cx="3502643" cy="1401057"/>
          </a:xfrm>
          <a:prstGeom prst="rect">
            <a:avLst/>
          </a:prstGeom>
        </p:spPr>
      </p:pic>
    </p:spTree>
    <p:extLst>
      <p:ext uri="{BB962C8B-B14F-4D97-AF65-F5344CB8AC3E}">
        <p14:creationId xmlns:p14="http://schemas.microsoft.com/office/powerpoint/2010/main" val="26223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532080"/>
            <a:ext cx="41529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14" name="Picture 13">
            <a:extLst>
              <a:ext uri="{FF2B5EF4-FFF2-40B4-BE49-F238E27FC236}">
                <a16:creationId xmlns:a16="http://schemas.microsoft.com/office/drawing/2014/main" id="{95FBB2DF-6FB1-4FE9-AA3F-3F16F45DFE4C}"/>
              </a:ext>
            </a:extLst>
          </p:cNvPr>
          <p:cNvPicPr>
            <a:picLocks noChangeAspect="1"/>
          </p:cNvPicPr>
          <p:nvPr/>
        </p:nvPicPr>
        <p:blipFill>
          <a:blip r:embed="rId3"/>
          <a:stretch>
            <a:fillRect/>
          </a:stretch>
        </p:blipFill>
        <p:spPr>
          <a:xfrm>
            <a:off x="819149" y="591704"/>
            <a:ext cx="5209549" cy="2785533"/>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66D08039-6C4E-4870-9E3D-6218263DE9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9FB31D2E-CBC8-4C4A-917F-DCB48EAEB0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FCCF4F09-0D96-42BE-AE16-84AB4E0B56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21AF87EE-372A-438E-B086-63D494ECA2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94" name="Rectangle 93">
            <a:extLst>
              <a:ext uri="{FF2B5EF4-FFF2-40B4-BE49-F238E27FC236}">
                <a16:creationId xmlns:a16="http://schemas.microsoft.com/office/drawing/2014/main" id="{E2B38E65-3AFD-404A-BEFC-3006BCB7A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2FB1F9-B220-4457-9F20-67897D42304A}"/>
              </a:ext>
            </a:extLst>
          </p:cNvPr>
          <p:cNvPicPr>
            <a:picLocks noChangeAspect="1"/>
          </p:cNvPicPr>
          <p:nvPr/>
        </p:nvPicPr>
        <p:blipFill rotWithShape="1">
          <a:blip r:embed="rId2"/>
          <a:srcRect r="28672"/>
          <a:stretch/>
        </p:blipFill>
        <p:spPr>
          <a:xfrm>
            <a:off x="446534" y="723899"/>
            <a:ext cx="7498616" cy="5676901"/>
          </a:xfrm>
          <a:prstGeom prst="rect">
            <a:avLst/>
          </a:prstGeom>
        </p:spPr>
      </p:pic>
      <p:sp>
        <p:nvSpPr>
          <p:cNvPr id="96" name="Rectangle 95">
            <a:extLst>
              <a:ext uri="{FF2B5EF4-FFF2-40B4-BE49-F238E27FC236}">
                <a16:creationId xmlns:a16="http://schemas.microsoft.com/office/drawing/2014/main" id="{AE598562-3047-4BC2-BFF9-F39420474D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8286487" y="3266879"/>
            <a:ext cx="3081576" cy="2085869"/>
          </a:xfrm>
        </p:spPr>
        <p:txBody>
          <a:bodyPr vert="horz" lIns="91440" tIns="45720" rIns="91440" bIns="45720" rtlCol="0" anchor="b">
            <a:normAutofit fontScale="90000"/>
          </a:bodyPr>
          <a:lstStyle/>
          <a:p>
            <a:pPr>
              <a:lnSpc>
                <a:spcPct val="90000"/>
              </a:lnSpc>
            </a:pPr>
            <a:r>
              <a:rPr lang="en-US" sz="2000" dirty="0">
                <a:solidFill>
                  <a:srgbClr val="FFFFFF"/>
                </a:solidFill>
                <a:latin typeface="Century Gothic" panose="020B0502020202020204" pitchFamily="34" charset="0"/>
              </a:rPr>
              <a:t>This is a short clip about a boy who is less than thankful for the present that his mum has bought him…</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hlinkClick r:id="rId3">
                  <a:extLst>
                    <a:ext uri="{A12FA001-AC4F-418D-AE19-62706E023703}">
                      <ahyp:hlinkClr xmlns="" xmlns:ahyp="http://schemas.microsoft.com/office/drawing/2018/hyperlinkcolor" val="tx"/>
                    </a:ext>
                  </a:extLst>
                </a:hlinkClick>
              </a:rPr>
              <a:t>https://www.youtube.com/watch?v=WjqiU5FgsYc</a:t>
            </a:r>
            <a:r>
              <a:rPr lang="en-US" sz="2000" dirty="0">
                <a:solidFill>
                  <a:srgbClr val="FFFFFF"/>
                </a:solidFill>
                <a:latin typeface="Century Gothic" panose="020B0502020202020204" pitchFamily="34" charset="0"/>
              </a:rPr>
              <a:t>                                  </a:t>
            </a: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rPr>
              <a:t/>
            </a:r>
            <a:br>
              <a:rPr lang="en-US" sz="2000" dirty="0">
                <a:solidFill>
                  <a:srgbClr val="FFFFFF"/>
                </a:solidFill>
                <a:latin typeface="Century Gothic" panose="020B0502020202020204" pitchFamily="34" charset="0"/>
              </a:rPr>
            </a:br>
            <a:r>
              <a:rPr lang="en-US" sz="1200" dirty="0">
                <a:solidFill>
                  <a:srgbClr val="FFFFFF"/>
                </a:solidFill>
              </a:rPr>
              <a:t/>
            </a:r>
            <a:br>
              <a:rPr lang="en-US" sz="1200" dirty="0">
                <a:solidFill>
                  <a:srgbClr val="FFFFFF"/>
                </a:solidFill>
              </a:rPr>
            </a:br>
            <a:r>
              <a:rPr lang="en-US" sz="1200" dirty="0">
                <a:solidFill>
                  <a:srgbClr val="FFFFFF"/>
                </a:solidFill>
              </a:rPr>
              <a:t/>
            </a:r>
            <a:br>
              <a:rPr lang="en-US" sz="1200" dirty="0">
                <a:solidFill>
                  <a:srgbClr val="FFFFFF"/>
                </a:solidFill>
              </a:rPr>
            </a:br>
            <a:endParaRPr lang="en-US" sz="1200" dirty="0">
              <a:solidFill>
                <a:srgbClr val="FFFFFF"/>
              </a:solidFill>
            </a:endParaRPr>
          </a:p>
        </p:txBody>
      </p:sp>
      <p:grpSp>
        <p:nvGrpSpPr>
          <p:cNvPr id="98" name="Group 97">
            <a:extLst>
              <a:ext uri="{FF2B5EF4-FFF2-40B4-BE49-F238E27FC236}">
                <a16:creationId xmlns:a16="http://schemas.microsoft.com/office/drawing/2014/main" id="{C19E0D66-E86B-461B-B58E-7FB356BB03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99" name="Rectangle 98">
              <a:extLst>
                <a:ext uri="{FF2B5EF4-FFF2-40B4-BE49-F238E27FC236}">
                  <a16:creationId xmlns:a16="http://schemas.microsoft.com/office/drawing/2014/main" id="{ED2C7D57-D78E-413F-958A-00ABC85043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1596FEE5-A0CD-4B5D-B4C1-7858019084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28A81341-6C47-4992-BD01-6BCF3A3499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8019FF14-0725-449B-9E6F-BAFEFCF2937B}"/>
              </a:ext>
            </a:extLst>
          </p:cNvPr>
          <p:cNvSpPr txBox="1"/>
          <p:nvPr/>
        </p:nvSpPr>
        <p:spPr>
          <a:xfrm>
            <a:off x="4561870" y="3425295"/>
            <a:ext cx="6864154" cy="280047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endParaRPr lang="en-US" b="1" dirty="0">
              <a:solidFill>
                <a:schemeClr val="tx2"/>
              </a:solidFill>
            </a:endParaRPr>
          </a:p>
        </p:txBody>
      </p:sp>
    </p:spTree>
    <p:extLst>
      <p:ext uri="{BB962C8B-B14F-4D97-AF65-F5344CB8AC3E}">
        <p14:creationId xmlns:p14="http://schemas.microsoft.com/office/powerpoint/2010/main" val="371206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Why is showing gratitude so important?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4401205"/>
          </a:xfrm>
          <a:prstGeom prst="rect">
            <a:avLst/>
          </a:prstGeom>
          <a:noFill/>
        </p:spPr>
        <p:txBody>
          <a:bodyPr wrap="square" rtlCol="0">
            <a:spAutoFit/>
          </a:bodyPr>
          <a:lstStyle/>
          <a:p>
            <a:pPr algn="ctr"/>
            <a:r>
              <a:rPr lang="en-GB" sz="4000" b="1" dirty="0">
                <a:latin typeface="Century Gothic" panose="020B0502020202020204" pitchFamily="34" charset="0"/>
              </a:rPr>
              <a:t>How do you feel about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do you think we can learn from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43760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Why is showing gratitude so important? </a:t>
            </a:r>
            <a:r>
              <a:rPr lang="en-GB" b="1" dirty="0"/>
              <a:t>Luke 17:11-19</a:t>
            </a:r>
          </a:p>
        </p:txBody>
      </p:sp>
      <p:sp>
        <p:nvSpPr>
          <p:cNvPr id="6" name="TextBox 5">
            <a:extLst>
              <a:ext uri="{FF2B5EF4-FFF2-40B4-BE49-F238E27FC236}">
                <a16:creationId xmlns:a16="http://schemas.microsoft.com/office/drawing/2014/main" id="{34B3A524-F892-45C6-9BDF-004EBCEE184D}"/>
              </a:ext>
            </a:extLst>
          </p:cNvPr>
          <p:cNvSpPr txBox="1"/>
          <p:nvPr/>
        </p:nvSpPr>
        <p:spPr>
          <a:xfrm>
            <a:off x="575894" y="1919899"/>
            <a:ext cx="11168431" cy="4985980"/>
          </a:xfrm>
          <a:prstGeom prst="rect">
            <a:avLst/>
          </a:prstGeom>
          <a:noFill/>
        </p:spPr>
        <p:txBody>
          <a:bodyPr wrap="square">
            <a:spAutoFit/>
          </a:bodyPr>
          <a:lstStyle/>
          <a:p>
            <a:r>
              <a:rPr lang="en-GB" b="1" dirty="0">
                <a:latin typeface="Century Gothic" panose="020B0502020202020204" pitchFamily="34" charset="0"/>
              </a:rPr>
              <a:t>Be Thankful</a:t>
            </a:r>
          </a:p>
          <a:p>
            <a:endParaRPr lang="en-GB" b="1" dirty="0">
              <a:latin typeface="Century Gothic" panose="020B0502020202020204" pitchFamily="34" charset="0"/>
            </a:endParaRPr>
          </a:p>
          <a:p>
            <a:r>
              <a:rPr lang="en-GB" dirty="0">
                <a:latin typeface="Century Gothic" panose="020B0502020202020204" pitchFamily="34" charset="0"/>
              </a:rPr>
              <a:t>11 Jesus was on his way to Jerusalem. Traveling from Galilee to Samaria, 12 he came into a small town. Ten men met him there. These men did not come close to Jesus, because they all had a harmful skin disease. 13 But they called to him, “Jesus! Master! Please help us!”</a:t>
            </a:r>
          </a:p>
          <a:p>
            <a:endParaRPr lang="en-GB" dirty="0">
              <a:latin typeface="Century Gothic" panose="020B0502020202020204" pitchFamily="34" charset="0"/>
            </a:endParaRPr>
          </a:p>
          <a:p>
            <a:r>
              <a:rPr lang="en-GB" dirty="0">
                <a:latin typeface="Century Gothic" panose="020B0502020202020204" pitchFamily="34" charset="0"/>
              </a:rPr>
              <a:t>14 When Jesus saw the men, he said, “Go and show yourselves to the priests.”</a:t>
            </a:r>
          </a:p>
          <a:p>
            <a:endParaRPr lang="en-GB" dirty="0">
              <a:latin typeface="Century Gothic" panose="020B0502020202020204" pitchFamily="34" charset="0"/>
            </a:endParaRPr>
          </a:p>
          <a:p>
            <a:r>
              <a:rPr lang="en-GB" dirty="0">
                <a:latin typeface="Century Gothic" panose="020B0502020202020204" pitchFamily="34" charset="0"/>
              </a:rPr>
              <a:t>While the ten men were going, they were healed. 15 When one of them saw that he was healed, he went back to Jesus. He praised God in a loud voice. 16 Then he bowed down at Jesus’ feet and thanked him. (This man was a Samaritan.) 17 Jesus asked, “Ten men were healed; where are the other nine? 18 Is this Samaritan the only one who came back to thank God?” 19 Then Jesus said to him, “Stand up and go on your way. You were healed because you believed.”</a:t>
            </a:r>
          </a:p>
          <a:p>
            <a:endParaRPr lang="en-GB" dirty="0">
              <a:latin typeface="Century Gothic" panose="020B0502020202020204" pitchFamily="34" charset="0"/>
            </a:endParaRPr>
          </a:p>
          <a:p>
            <a:r>
              <a:rPr lang="en-GB" sz="2400" b="1" dirty="0">
                <a:latin typeface="Century Gothic" panose="020B0502020202020204" pitchFamily="34" charset="0"/>
              </a:rPr>
              <a:t>What do you think we can learn from this story?</a:t>
            </a:r>
          </a:p>
          <a:p>
            <a:r>
              <a:rPr lang="en-GB" sz="2400" b="1" dirty="0">
                <a:latin typeface="Century Gothic" panose="020B0502020202020204" pitchFamily="34" charset="0"/>
              </a:rPr>
              <a:t>How do you feel when people don’t say thank you to you?</a:t>
            </a:r>
          </a:p>
          <a:p>
            <a:endParaRPr lang="en-GB" dirty="0">
              <a:latin typeface="Century Gothic" panose="020B0502020202020204" pitchFamily="34" charset="0"/>
            </a:endParaRPr>
          </a:p>
        </p:txBody>
      </p:sp>
    </p:spTree>
    <p:extLst>
      <p:ext uri="{BB962C8B-B14F-4D97-AF65-F5344CB8AC3E}">
        <p14:creationId xmlns:p14="http://schemas.microsoft.com/office/powerpoint/2010/main" val="393459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D08039-6C4E-4870-9E3D-6218263DE9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B31D2E-CBC8-4C4A-917F-DCB48EAEB0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CCF4F09-0D96-42BE-AE16-84AB4E0B56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1AF87EE-372A-438E-B086-63D494ECA2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E2B38E65-3AFD-404A-BEFC-3006BCB7A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330E949A-0376-435D-806D-52E3A9F5BAFA}"/>
              </a:ext>
            </a:extLst>
          </p:cNvPr>
          <p:cNvPicPr>
            <a:picLocks noChangeAspect="1"/>
          </p:cNvPicPr>
          <p:nvPr/>
        </p:nvPicPr>
        <p:blipFill rotWithShape="1">
          <a:blip r:embed="rId2"/>
          <a:srcRect r="2" b="2631"/>
          <a:stretch/>
        </p:blipFill>
        <p:spPr>
          <a:xfrm>
            <a:off x="446534" y="723899"/>
            <a:ext cx="7498616" cy="5676901"/>
          </a:xfrm>
          <a:prstGeom prst="rect">
            <a:avLst/>
          </a:prstGeom>
        </p:spPr>
      </p:pic>
      <p:sp>
        <p:nvSpPr>
          <p:cNvPr id="22" name="Rectangle 21">
            <a:extLst>
              <a:ext uri="{FF2B5EF4-FFF2-40B4-BE49-F238E27FC236}">
                <a16:creationId xmlns:a16="http://schemas.microsoft.com/office/drawing/2014/main" id="{AE598562-3047-4BC2-BFF9-F39420474D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8391684" y="3962916"/>
            <a:ext cx="3248025" cy="2085869"/>
          </a:xfrm>
        </p:spPr>
        <p:txBody>
          <a:bodyPr vert="horz" lIns="91440" tIns="45720" rIns="91440" bIns="45720" rtlCol="0" anchor="b">
            <a:normAutofit fontScale="90000"/>
          </a:bodyPr>
          <a:lstStyle/>
          <a:p>
            <a:pPr>
              <a:lnSpc>
                <a:spcPct val="90000"/>
              </a:lnSpc>
            </a:pPr>
            <a:r>
              <a:rPr lang="en-US" sz="1700" dirty="0">
                <a:solidFill>
                  <a:srgbClr val="FFFFFF"/>
                </a:solidFill>
              </a:rPr>
              <a:t/>
            </a:r>
            <a:br>
              <a:rPr lang="en-US" sz="1700" dirty="0">
                <a:solidFill>
                  <a:srgbClr val="FFFFFF"/>
                </a:solidFill>
              </a:rPr>
            </a:br>
            <a:r>
              <a:rPr lang="en-US" sz="1700" dirty="0">
                <a:solidFill>
                  <a:srgbClr val="FFFFFF"/>
                </a:solidFill>
              </a:rPr>
              <a:t/>
            </a:r>
            <a:br>
              <a:rPr lang="en-US" sz="1700" dirty="0">
                <a:solidFill>
                  <a:srgbClr val="FFFFFF"/>
                </a:solidFill>
              </a:rPr>
            </a:br>
            <a:r>
              <a:rPr lang="en-US" sz="1700" dirty="0">
                <a:solidFill>
                  <a:srgbClr val="FFFFFF"/>
                </a:solidFill>
              </a:rPr>
              <a:t/>
            </a:r>
            <a:br>
              <a:rPr lang="en-US" sz="1700" dirty="0">
                <a:solidFill>
                  <a:srgbClr val="FFFFFF"/>
                </a:solidFill>
              </a:rPr>
            </a:br>
            <a:r>
              <a:rPr lang="en-US" sz="3100" b="1" dirty="0">
                <a:solidFill>
                  <a:srgbClr val="FFFFFF"/>
                </a:solidFill>
              </a:rPr>
              <a:t>Challenge Question:</a:t>
            </a:r>
            <a:r>
              <a:rPr lang="en-US" dirty="0">
                <a:solidFill>
                  <a:srgbClr val="FFFFFF"/>
                </a:solidFill>
              </a:rPr>
              <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What else can you do to be thankful?</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Try to think of at least three other examples. </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Choose one to put into action today.</a:t>
            </a:r>
          </a:p>
        </p:txBody>
      </p:sp>
      <p:grpSp>
        <p:nvGrpSpPr>
          <p:cNvPr id="24" name="Group 23">
            <a:extLst>
              <a:ext uri="{FF2B5EF4-FFF2-40B4-BE49-F238E27FC236}">
                <a16:creationId xmlns:a16="http://schemas.microsoft.com/office/drawing/2014/main" id="{C19E0D66-E86B-461B-B58E-7FB356BB03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5" name="Rectangle 24">
              <a:extLst>
                <a:ext uri="{FF2B5EF4-FFF2-40B4-BE49-F238E27FC236}">
                  <a16:creationId xmlns:a16="http://schemas.microsoft.com/office/drawing/2014/main" id="{ED2C7D57-D78E-413F-958A-00ABC85043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596FEE5-A0CD-4B5D-B4C1-7858019084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28A81341-6C47-4992-BD01-6BCF3A3499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6600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latin typeface="Century Gothic" panose="020B0502020202020204" pitchFamily="34" charset="0"/>
              </a:rPr>
              <a:t>There are so many powerful benefits of living a life of gratitude and thankfulness.</a:t>
            </a:r>
          </a:p>
          <a:p>
            <a:pPr algn="ctr"/>
            <a:r>
              <a:rPr lang="en-GB" sz="2800" dirty="0">
                <a:latin typeface="Century Gothic" panose="020B0502020202020204" pitchFamily="34" charset="0"/>
              </a:rPr>
              <a:t>It can even have a benefit for your own health. </a:t>
            </a:r>
          </a:p>
          <a:p>
            <a:pPr algn="ctr"/>
            <a:r>
              <a:rPr lang="en-GB" sz="2800" dirty="0">
                <a:latin typeface="Century Gothic" panose="020B0502020202020204" pitchFamily="34" charset="0"/>
              </a:rPr>
              <a:t>And being thankful not only applies to everyday life but for many people to God as well. </a:t>
            </a:r>
          </a:p>
          <a:p>
            <a:pPr algn="ctr"/>
            <a:r>
              <a:rPr lang="en-GB" sz="2800" dirty="0">
                <a:latin typeface="Century Gothic" panose="020B0502020202020204" pitchFamily="34" charset="0"/>
              </a:rPr>
              <a:t>A person who has a foundation of gratitude creates an atmosphere of appreciation and positivity that encourages others to act in the same way. </a:t>
            </a:r>
          </a:p>
        </p:txBody>
      </p:sp>
    </p:spTree>
    <p:extLst>
      <p:ext uri="{BB962C8B-B14F-4D97-AF65-F5344CB8AC3E}">
        <p14:creationId xmlns:p14="http://schemas.microsoft.com/office/powerpoint/2010/main" val="339716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41</TotalTime>
  <Words>497</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Gill Sans MT</vt:lpstr>
      <vt:lpstr>Wingdings 2</vt:lpstr>
      <vt:lpstr>Dividend</vt:lpstr>
      <vt:lpstr>PowerPoint Presentation</vt:lpstr>
      <vt:lpstr>PowerPoint Presentation</vt:lpstr>
      <vt:lpstr>PowerPoint Presentation</vt:lpstr>
      <vt:lpstr>This is a short clip about a boy who is less than thankful for the present that his mum has bought him…  https://www.youtube.com/watch?v=WjqiU5FgsYc                                      </vt:lpstr>
      <vt:lpstr>Why is showing gratitude so important? </vt:lpstr>
      <vt:lpstr>Why is showing gratitude so important? Luke 17:11-19</vt:lpstr>
      <vt:lpstr>   Challenge Question:  What else can you do to be thankful?  Try to think of at least three other examples.   Choose one to put into action today.</vt:lpstr>
      <vt:lpstr>reflection</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tidman, emily</cp:lastModifiedBy>
  <cp:revision>5</cp:revision>
  <dcterms:created xsi:type="dcterms:W3CDTF">2020-12-18T15:24:59Z</dcterms:created>
  <dcterms:modified xsi:type="dcterms:W3CDTF">2021-02-07T14:59:42Z</dcterms:modified>
</cp:coreProperties>
</file>