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30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8" r:id="rId34"/>
    <p:sldId id="299" r:id="rId35"/>
    <p:sldId id="30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  <p:pic>
        <p:nvPicPr>
          <p:cNvPr id="20" name="Picture 2" descr="http://www.dawley.academy/media/1138/dawleyprimaryacade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4" y="0"/>
            <a:ext cx="8589736" cy="115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740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1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84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228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7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5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6700839"/>
            <a:ext cx="7810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359034"/>
            <a:ext cx="10752667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06626" y="3199951"/>
            <a:ext cx="7778749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87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6700839"/>
            <a:ext cx="7810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0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6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9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31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1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6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17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61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91C6-C23A-4D7D-8F94-EDE3C05A5F86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D764-EBF3-444F-B0F4-9709A4F23F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5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Letter-join Plus 4" panose="02000505000000020003" pitchFamily="50" charset="0"/>
              </a:defRPr>
            </a:lvl1pPr>
          </a:lstStyle>
          <a:p>
            <a:fld id="{632191C6-C23A-4D7D-8F94-EDE3C05A5F86}" type="datetimeFigureOut">
              <a:rPr lang="en-GB" smtClean="0"/>
              <a:pPr/>
              <a:t>18/02/2021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Letter-join Plus 4" panose="02000505000000020003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Letter-join Plus 4" panose="02000505000000020003" pitchFamily="50" charset="0"/>
              </a:defRPr>
            </a:lvl1pPr>
          </a:lstStyle>
          <a:p>
            <a:fld id="{DAE3D764-EBF3-444F-B0F4-9709A4F23FC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5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Letter-join Plus 4" panose="02000505000000020003" pitchFamily="50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Letter-join Plus 4" panose="02000505000000020003" pitchFamily="50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Letter-join Plus 4" panose="02000505000000020003" pitchFamily="50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Letter-join Plus 4" panose="02000505000000020003" pitchFamily="50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Letter-join Plus 4" panose="02000505000000020003" pitchFamily="50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Letter-join Plus 4" panose="02000505000000020003" pitchFamily="50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3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2.xml"/><Relationship Id="rId5" Type="http://schemas.openxmlformats.org/officeDocument/2006/relationships/slide" Target="slide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eracyshed.com/oktapodi.html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3317@telford.gov.uk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154" y="667174"/>
            <a:ext cx="8595360" cy="1646302"/>
          </a:xfrm>
        </p:spPr>
        <p:txBody>
          <a:bodyPr/>
          <a:lstStyle/>
          <a:p>
            <a:r>
              <a:rPr lang="en-GB" dirty="0" smtClean="0">
                <a:latin typeface="Letter-join Plus 4" panose="02000505000000020003" pitchFamily="50" charset="0"/>
              </a:rPr>
              <a:t>Monday 22</a:t>
            </a:r>
            <a:r>
              <a:rPr lang="en-GB" baseline="30000" dirty="0" smtClean="0">
                <a:latin typeface="Letter-join Plus 4" panose="02000505000000020003" pitchFamily="50" charset="0"/>
              </a:rPr>
              <a:t>nd</a:t>
            </a:r>
            <a:r>
              <a:rPr lang="en-GB" dirty="0" smtClean="0">
                <a:latin typeface="Letter-join Plus 4" panose="02000505000000020003" pitchFamily="50" charset="0"/>
              </a:rPr>
              <a:t> February 2021</a:t>
            </a: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349" y="2429691"/>
            <a:ext cx="9696440" cy="199861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English – </a:t>
            </a:r>
            <a:r>
              <a:rPr lang="en-GB" sz="5400" dirty="0" err="1" smtClean="0">
                <a:solidFill>
                  <a:srgbClr val="FF0000"/>
                </a:solidFill>
                <a:latin typeface="Letter-join Plus 4" panose="02000505000000020003" pitchFamily="50" charset="0"/>
              </a:rPr>
              <a:t>Octapodi</a:t>
            </a:r>
            <a: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/>
            </a:r>
            <a:b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/>
            </a:r>
            <a:b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Learning Objective: To make notes</a:t>
            </a:r>
            <a:endParaRPr lang="en-GB" sz="54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4428309"/>
            <a:ext cx="2795165" cy="23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6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3595689" y="6383339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251575"/>
            <a:ext cx="9144000" cy="611188"/>
          </a:xfrm>
          <a:prstGeom prst="rect">
            <a:avLst/>
          </a:prstGeom>
          <a:solidFill>
            <a:srgbClr val="6C3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Letter-join Plus 4" panose="02000505000000020003" pitchFamily="50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1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4381501" y="6464301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anose="02000503000000020004" pitchFamily="50" charset="0"/>
              </a:rPr>
              <a:t>SPaG </a:t>
            </a:r>
            <a:r>
              <a:rPr lang="en-GB" altLang="en-US" sz="800">
                <a:solidFill>
                  <a:schemeClr val="bg1"/>
                </a:solidFill>
                <a:latin typeface="BPreplay" panose="02000503000000020004" pitchFamily="50" charset="0"/>
              </a:rPr>
              <a:t>| Exclamation Marks</a:t>
            </a:r>
          </a:p>
        </p:txBody>
      </p:sp>
      <p:sp>
        <p:nvSpPr>
          <p:cNvPr id="9223" name="Title 17"/>
          <p:cNvSpPr>
            <a:spLocks noGrp="1"/>
          </p:cNvSpPr>
          <p:nvPr>
            <p:ph type="title"/>
          </p:nvPr>
        </p:nvSpPr>
        <p:spPr>
          <a:xfrm>
            <a:off x="1985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3700"/>
              <a:t>Spelling, Punctuation and Grammar</a:t>
            </a:r>
          </a:p>
        </p:txBody>
      </p:sp>
      <p:sp>
        <p:nvSpPr>
          <p:cNvPr id="922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179764" y="3200401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/>
              <a:t>Exclamation Marks</a:t>
            </a:r>
          </a:p>
        </p:txBody>
      </p:sp>
      <p:pic>
        <p:nvPicPr>
          <p:cNvPr id="922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9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655639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2152650" y="58261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400" dirty="0">
                <a:solidFill>
                  <a:srgbClr val="FF0000"/>
                </a:solidFill>
                <a:latin typeface="Letter-join Plus 4" panose="02000505000000020003" pitchFamily="50" charset="0"/>
              </a:rPr>
              <a:t>Exclamation Marks</a:t>
            </a:r>
          </a:p>
        </p:txBody>
      </p:sp>
      <p:pic>
        <p:nvPicPr>
          <p:cNvPr id="10244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4" y="6092826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5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624138" y="1922464"/>
            <a:ext cx="6932612" cy="619125"/>
          </a:xfrm>
          <a:prstGeom prst="rect">
            <a:avLst/>
          </a:prstGeom>
          <a:solidFill>
            <a:srgbClr val="F9FCF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4885253" y="1938339"/>
            <a:ext cx="2421497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Introductory Activity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624138" y="2749551"/>
            <a:ext cx="6932612" cy="619125"/>
          </a:xfrm>
          <a:prstGeom prst="rect">
            <a:avLst/>
          </a:prstGeom>
          <a:solidFill>
            <a:srgbClr val="F9FCF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4442407" y="2755901"/>
            <a:ext cx="3307187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Independent Focused Activity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2624138" y="3570288"/>
            <a:ext cx="6932612" cy="620712"/>
          </a:xfrm>
          <a:prstGeom prst="rect">
            <a:avLst/>
          </a:prstGeom>
          <a:solidFill>
            <a:srgbClr val="F9FCF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5174820" y="3576639"/>
            <a:ext cx="1842364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Review Activity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24138" y="4391026"/>
            <a:ext cx="6932612" cy="620713"/>
          </a:xfrm>
          <a:prstGeom prst="rect">
            <a:avLst/>
          </a:prstGeom>
          <a:solidFill>
            <a:srgbClr val="F9FCF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4815523" y="4397376"/>
            <a:ext cx="2560957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Consolidation Activity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24138" y="5211763"/>
            <a:ext cx="6932612" cy="620712"/>
          </a:xfrm>
          <a:prstGeom prst="rect">
            <a:avLst/>
          </a:prstGeom>
          <a:solidFill>
            <a:srgbClr val="F9FCF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1275" name="Rectangle 17"/>
          <p:cNvSpPr>
            <a:spLocks noChangeArrowheads="1"/>
          </p:cNvSpPr>
          <p:nvPr/>
        </p:nvSpPr>
        <p:spPr bwMode="auto">
          <a:xfrm>
            <a:off x="5386511" y="5218114"/>
            <a:ext cx="1418978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0000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Assessment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0" y="655639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pic>
        <p:nvPicPr>
          <p:cNvPr id="11277" name="Twinkl Logo"/>
          <p:cNvPicPr>
            <a:picLocks noChangeAspect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4" y="6092826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624138" y="1914526"/>
            <a:ext cx="6932612" cy="619125"/>
          </a:xfrm>
          <a:prstGeom prst="rect">
            <a:avLst/>
          </a:prstGeom>
          <a:solidFill>
            <a:srgbClr val="F9FCF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624138" y="2755901"/>
            <a:ext cx="6932612" cy="619125"/>
          </a:xfrm>
          <a:prstGeom prst="rect">
            <a:avLst/>
          </a:prstGeom>
          <a:solidFill>
            <a:srgbClr val="F9FCF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2624138" y="3570289"/>
            <a:ext cx="6932612" cy="619125"/>
          </a:xfrm>
          <a:prstGeom prst="rect">
            <a:avLst/>
          </a:prstGeom>
          <a:solidFill>
            <a:srgbClr val="F9FCF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21" name="Rectangle 20">
            <a:hlinkClick r:id="" action="ppaction://noaction"/>
          </p:cNvPr>
          <p:cNvSpPr/>
          <p:nvPr/>
        </p:nvSpPr>
        <p:spPr>
          <a:xfrm>
            <a:off x="2624138" y="4384676"/>
            <a:ext cx="6932612" cy="619125"/>
          </a:xfrm>
          <a:prstGeom prst="rect">
            <a:avLst/>
          </a:prstGeom>
          <a:solidFill>
            <a:srgbClr val="F9FCF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2624138" y="5211764"/>
            <a:ext cx="6932612" cy="619125"/>
          </a:xfrm>
          <a:prstGeom prst="rect">
            <a:avLst/>
          </a:prstGeom>
          <a:solidFill>
            <a:srgbClr val="F9FCFC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>
          <a:xfrm>
            <a:off x="2152650" y="58261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400" dirty="0">
                <a:solidFill>
                  <a:srgbClr val="FF0000"/>
                </a:solidFill>
                <a:latin typeface="Letter-join Plus 4" panose="02000505000000020003" pitchFamily="50" charset="0"/>
              </a:rPr>
              <a:t>Exclamation Marks</a:t>
            </a:r>
          </a:p>
        </p:txBody>
      </p:sp>
    </p:spTree>
    <p:extLst>
      <p:ext uri="{BB962C8B-B14F-4D97-AF65-F5344CB8AC3E}">
        <p14:creationId xmlns:p14="http://schemas.microsoft.com/office/powerpoint/2010/main" val="30595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2027239" y="2930526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0000"/>
                </a:solidFill>
                <a:latin typeface="Letter-join Plus 4" panose="02000505000000020003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027239" y="512764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0000"/>
                </a:solidFill>
                <a:latin typeface="Letter-join Plus 4" panose="02000505000000020003" pitchFamily="50" charset="0"/>
              </a:rPr>
              <a:t> </a:t>
            </a:r>
          </a:p>
        </p:txBody>
      </p:sp>
      <p:sp>
        <p:nvSpPr>
          <p:cNvPr id="12292" name="Title 1"/>
          <p:cNvSpPr txBox="1">
            <a:spLocks/>
          </p:cNvSpPr>
          <p:nvPr/>
        </p:nvSpPr>
        <p:spPr bwMode="auto">
          <a:xfrm>
            <a:off x="2152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12293" name="Title 1"/>
          <p:cNvSpPr txBox="1">
            <a:spLocks/>
          </p:cNvSpPr>
          <p:nvPr/>
        </p:nvSpPr>
        <p:spPr bwMode="auto">
          <a:xfrm>
            <a:off x="2152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12294" name="Content Placeholder 15"/>
          <p:cNvSpPr>
            <a:spLocks noGrp="1"/>
          </p:cNvSpPr>
          <p:nvPr>
            <p:ph idx="1"/>
          </p:nvPr>
        </p:nvSpPr>
        <p:spPr>
          <a:xfrm>
            <a:off x="2152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FF0000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I can use exclamation marks in my writing.</a:t>
            </a:r>
          </a:p>
          <a:p>
            <a:pPr eaLnBrk="1" hangingPunct="1"/>
            <a:endParaRPr lang="en-GB" altLang="en-US" smtClean="0">
              <a:solidFill>
                <a:srgbClr val="FF0000"/>
              </a:solidFill>
              <a:ea typeface="BPreplay" panose="02000503000000020004" pitchFamily="50" charset="0"/>
              <a:cs typeface="BPreplay" panose="02000503000000020004" pitchFamily="50" charset="0"/>
            </a:endParaRPr>
          </a:p>
        </p:txBody>
      </p:sp>
      <p:sp>
        <p:nvSpPr>
          <p:cNvPr id="12295" name="Content Placeholder 15"/>
          <p:cNvSpPr txBox="1">
            <a:spLocks/>
          </p:cNvSpPr>
          <p:nvPr/>
        </p:nvSpPr>
        <p:spPr bwMode="auto">
          <a:xfrm>
            <a:off x="2152650" y="3467101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</a:rPr>
              <a:t>I </a:t>
            </a:r>
            <a:r>
              <a:rPr lang="en-GB" altLang="en-US">
                <a:solidFill>
                  <a:srgbClr val="FF0000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can say why an exclamation mark should be used.</a:t>
            </a:r>
          </a:p>
          <a:p>
            <a:r>
              <a:rPr lang="en-GB" altLang="en-US">
                <a:solidFill>
                  <a:srgbClr val="FF0000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I can spot sentences that need an exclamation mark.</a:t>
            </a:r>
          </a:p>
          <a:p>
            <a:r>
              <a:rPr lang="en-GB" altLang="en-US">
                <a:solidFill>
                  <a:srgbClr val="FF0000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I can change the way I read a sentence to show that it has an       exclamation mark.</a:t>
            </a:r>
          </a:p>
          <a:p>
            <a:r>
              <a:rPr lang="en-GB" altLang="en-US">
                <a:solidFill>
                  <a:srgbClr val="FF0000"/>
                </a:solidFill>
                <a:ea typeface="BPreplay" panose="02000503000000020004" pitchFamily="50" charset="0"/>
                <a:cs typeface="BPreplay" panose="02000503000000020004" pitchFamily="50" charset="0"/>
              </a:rPr>
              <a:t>I can write a sentence using an exclamation mark.</a:t>
            </a:r>
            <a:endParaRPr lang="en-GB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9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0" y="950914"/>
            <a:ext cx="9144000" cy="1844675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152650" y="1211263"/>
            <a:ext cx="7886700" cy="1325562"/>
          </a:xfrm>
        </p:spPr>
        <p:txBody>
          <a:bodyPr vert="horz" lIns="0" tIns="0" rIns="0" bIns="0" rtlCol="0" anchor="t">
            <a:noAutofit/>
          </a:bodyPr>
          <a:lstStyle/>
          <a:p>
            <a:pPr>
              <a:defRPr/>
            </a:pPr>
            <a:r>
              <a:rPr lang="en-GB" sz="4400" dirty="0"/>
              <a:t>Introductory Activity</a:t>
            </a:r>
            <a:endParaRPr lang="en-GB" sz="4400" dirty="0">
              <a:solidFill>
                <a:schemeClr val="tx2">
                  <a:lumMod val="75000"/>
                </a:schemeClr>
              </a:solidFill>
              <a:latin typeface="Letter-join Plus 4" panose="02000505000000020003" pitchFamily="50" charset="0"/>
            </a:endParaRPr>
          </a:p>
        </p:txBody>
      </p:sp>
      <p:pic>
        <p:nvPicPr>
          <p:cNvPr id="13316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4" y="6092826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14339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9650" y="1503364"/>
            <a:ext cx="7632700" cy="530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Talk to your partner and try to answer these questions together: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9650" y="2173288"/>
            <a:ext cx="3816350" cy="3956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0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pic>
        <p:nvPicPr>
          <p:cNvPr id="1434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0"/>
          <a:stretch>
            <a:fillRect/>
          </a:stretch>
        </p:blipFill>
        <p:spPr bwMode="auto">
          <a:xfrm>
            <a:off x="3641726" y="2693989"/>
            <a:ext cx="23145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36"/>
          <a:stretch>
            <a:fillRect/>
          </a:stretch>
        </p:blipFill>
        <p:spPr bwMode="auto">
          <a:xfrm>
            <a:off x="2446339" y="2554289"/>
            <a:ext cx="2001837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92838" y="2173288"/>
            <a:ext cx="3719512" cy="3956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0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4345" name="TextBox 4"/>
          <p:cNvSpPr txBox="1">
            <a:spLocks noChangeArrowheads="1"/>
          </p:cNvSpPr>
          <p:nvPr/>
        </p:nvSpPr>
        <p:spPr bwMode="auto">
          <a:xfrm>
            <a:off x="6402388" y="2470150"/>
            <a:ext cx="307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Letter-join Plus 4" panose="02000505000000020003" pitchFamily="50" charset="0"/>
              </a:rPr>
              <a:t>What are punctuation marks?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Letter-join Plus 4" panose="02000505000000020003" pitchFamily="50" charset="0"/>
              </a:rPr>
              <a:t>Why are they important?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FF0000"/>
                </a:solidFill>
                <a:latin typeface="Letter-join Plus 4" panose="02000505000000020003" pitchFamily="50" charset="0"/>
              </a:rPr>
              <a:t>What punctuation marks do you know?</a:t>
            </a:r>
          </a:p>
        </p:txBody>
      </p:sp>
    </p:spTree>
    <p:extLst>
      <p:ext uri="{BB962C8B-B14F-4D97-AF65-F5344CB8AC3E}">
        <p14:creationId xmlns:p14="http://schemas.microsoft.com/office/powerpoint/2010/main" val="22757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15363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9650" y="1530351"/>
            <a:ext cx="3378200" cy="5302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What are punctuation marks?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9650" y="2249488"/>
            <a:ext cx="3378200" cy="1530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Punctuation marks are the marks that you see at the end of sentences in writing.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4150" y="1503364"/>
            <a:ext cx="3378200" cy="5302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Why are they important?</a:t>
            </a:r>
          </a:p>
        </p:txBody>
      </p:sp>
      <p:sp>
        <p:nvSpPr>
          <p:cNvPr id="7" name="Rectangle 6"/>
          <p:cNvSpPr/>
          <p:nvPr/>
        </p:nvSpPr>
        <p:spPr>
          <a:xfrm>
            <a:off x="6534150" y="2249488"/>
            <a:ext cx="3378200" cy="1530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Punctuation marks tell the reader when to take a breath and how the sentence should be read.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79650" y="4022726"/>
            <a:ext cx="7632700" cy="5302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What punctuation marks do you know?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9650" y="4768851"/>
            <a:ext cx="7632700" cy="715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You might have thought of full stops, question marks or exclamation marks. Did anybody think of any others?</a:t>
            </a:r>
          </a:p>
        </p:txBody>
      </p:sp>
    </p:spTree>
    <p:extLst>
      <p:ext uri="{BB962C8B-B14F-4D97-AF65-F5344CB8AC3E}">
        <p14:creationId xmlns:p14="http://schemas.microsoft.com/office/powerpoint/2010/main" val="16834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Punctuation:</a:t>
            </a:r>
            <a:br>
              <a:rPr lang="en-GB" altLang="en-US" dirty="0">
                <a:solidFill>
                  <a:srgbClr val="FF0000"/>
                </a:solidFill>
              </a:rPr>
            </a:br>
            <a:r>
              <a:rPr lang="en-GB" altLang="en-US" sz="3100" dirty="0">
                <a:solidFill>
                  <a:srgbClr val="FF0000"/>
                </a:solidFill>
              </a:rPr>
              <a:t>The Full Stop</a:t>
            </a:r>
          </a:p>
        </p:txBody>
      </p:sp>
      <p:pic>
        <p:nvPicPr>
          <p:cNvPr id="16387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9650" y="2376489"/>
            <a:ext cx="7632700" cy="6889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0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Most sentences end with a full stop.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The sentence after a full stop always starts with a capital letter.</a:t>
            </a:r>
          </a:p>
          <a:p>
            <a:pPr algn="ctr">
              <a:defRPr/>
            </a:pPr>
            <a:endParaRPr lang="en-GB" sz="20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9650" y="3392488"/>
            <a:ext cx="3816350" cy="15033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  <a:latin typeface="Letter-join Plus 4" panose="02000505000000020003" pitchFamily="50" charset="0"/>
              </a:rPr>
              <a:t>Tilly was a lovely dog. Every morning Tilly and her owner went for a walk.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9650" y="5083176"/>
            <a:ext cx="7632700" cy="10461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Can you spot the capital letters and full stops in each sentence?</a:t>
            </a:r>
          </a:p>
        </p:txBody>
      </p:sp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5526088" y="303213"/>
            <a:ext cx="113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4" y="3162301"/>
            <a:ext cx="215423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Punctuation:</a:t>
            </a:r>
            <a:br>
              <a:rPr lang="en-GB" altLang="en-US" dirty="0">
                <a:solidFill>
                  <a:srgbClr val="FF0000"/>
                </a:solidFill>
              </a:rPr>
            </a:br>
            <a:r>
              <a:rPr lang="en-GB" altLang="en-US" sz="3100" dirty="0">
                <a:solidFill>
                  <a:srgbClr val="FF0000"/>
                </a:solidFill>
              </a:rPr>
              <a:t>The Exclamation Mark</a:t>
            </a:r>
          </a:p>
        </p:txBody>
      </p:sp>
      <p:pic>
        <p:nvPicPr>
          <p:cNvPr id="17411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182813"/>
            <a:ext cx="7632700" cy="20129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0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An exclamation mark ends a sentence that shows a strong feeling, like surprise or anger. They can also show that someone is raising their voice or shouting.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Exclamation marks are often used in speech.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The sentence after an exclamation mark</a:t>
            </a:r>
          </a:p>
          <a:p>
            <a:pPr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     always starts with a capital letter.</a:t>
            </a:r>
          </a:p>
          <a:p>
            <a:pPr>
              <a:defRPr/>
            </a:pPr>
            <a:endParaRPr lang="en-GB" sz="20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9650" y="4268789"/>
            <a:ext cx="4618038" cy="1049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  <a:latin typeface="Letter-join Plus 4" panose="02000505000000020003" pitchFamily="50" charset="0"/>
              </a:rPr>
              <a:t>Get out! You are not allowed to go in that cupboard!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9650" y="5534026"/>
            <a:ext cx="7632700" cy="5953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Can you spot the capital letters and exclamation marks?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526088" y="1295401"/>
            <a:ext cx="1130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1" y="3571876"/>
            <a:ext cx="26717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1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2279650" y="2887664"/>
            <a:ext cx="3816350" cy="3241675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 Quiz</a:t>
            </a:r>
          </a:p>
        </p:txBody>
      </p:sp>
      <p:pic>
        <p:nvPicPr>
          <p:cNvPr id="1843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Listen to your teacher read some sentences.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2838" y="2873376"/>
            <a:ext cx="3719512" cy="3255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20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. Or !</a:t>
            </a:r>
          </a:p>
        </p:txBody>
      </p:sp>
      <p:pic>
        <p:nvPicPr>
          <p:cNvPr id="1844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052764"/>
            <a:ext cx="144145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2"/>
          <p:cNvSpPr txBox="1">
            <a:spLocks noChangeArrowheads="1"/>
          </p:cNvSpPr>
          <p:nvPr/>
        </p:nvSpPr>
        <p:spPr bwMode="auto">
          <a:xfrm>
            <a:off x="6372225" y="2921000"/>
            <a:ext cx="3378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Hold up  your punctuation card to show which punctuation mark is needed at the end of the sentence.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61288" y="4614864"/>
            <a:ext cx="582612" cy="490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Letter-join Plus 4" panose="02000505000000020003" pitchFamily="50" charset="0"/>
              </a:rPr>
              <a:t>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34" t="1712" r="49849" b="11203"/>
          <a:stretch/>
        </p:blipFill>
        <p:spPr>
          <a:xfrm>
            <a:off x="6372226" y="3910014"/>
            <a:ext cx="1509713" cy="1901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9973" t="2093" r="1802" b="10822"/>
          <a:stretch/>
        </p:blipFill>
        <p:spPr>
          <a:xfrm>
            <a:off x="8240713" y="3910014"/>
            <a:ext cx="1490662" cy="1901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9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Letter-join Plus 4" panose="02000505000000020003" pitchFamily="50" charset="0"/>
              </a:rPr>
              <a:t>Watch the video: </a:t>
            </a:r>
            <a:r>
              <a:rPr lang="en-GB" sz="5400" dirty="0" err="1" smtClean="0">
                <a:latin typeface="Letter-join Plus 4" panose="02000505000000020003" pitchFamily="50" charset="0"/>
              </a:rPr>
              <a:t>Octapodi</a:t>
            </a:r>
            <a:r>
              <a:rPr lang="en-GB" dirty="0">
                <a:latin typeface="Letter-join Plus 4" panose="02000505000000020003" pitchFamily="50" charset="0"/>
              </a:rPr>
              <a:t/>
            </a:r>
            <a:br>
              <a:rPr lang="en-GB" dirty="0">
                <a:latin typeface="Letter-join Plus 4" panose="02000505000000020003" pitchFamily="50" charset="0"/>
              </a:rPr>
            </a:br>
            <a:r>
              <a:rPr lang="en-GB" sz="3600" dirty="0">
                <a:latin typeface="Letter-join Plus 4" panose="02000505000000020003" pitchFamily="50" charset="0"/>
                <a:hlinkClick r:id="rId2"/>
              </a:rPr>
              <a:t>https://</a:t>
            </a:r>
            <a:r>
              <a:rPr lang="en-GB" sz="3600" dirty="0" smtClean="0">
                <a:latin typeface="Letter-join Plus 4" panose="02000505000000020003" pitchFamily="50" charset="0"/>
                <a:hlinkClick r:id="rId2"/>
              </a:rPr>
              <a:t>www.literacyshed.com/oktapodi.html</a:t>
            </a:r>
            <a:r>
              <a:rPr lang="en-GB" sz="3600" dirty="0" smtClean="0">
                <a:latin typeface="Letter-join Plus 4" panose="02000505000000020003" pitchFamily="50" charset="0"/>
              </a:rPr>
              <a:t> </a:t>
            </a:r>
            <a:br>
              <a:rPr lang="en-GB" sz="3600" dirty="0" smtClean="0">
                <a:latin typeface="Letter-join Plus 4" panose="02000505000000020003" pitchFamily="50" charset="0"/>
              </a:rPr>
            </a:br>
            <a:endParaRPr lang="en-GB" sz="3600" dirty="0">
              <a:latin typeface="Letter-join Plus 4" panose="02000505000000020003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057901"/>
            <a:ext cx="8596668" cy="1570962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Watch the video again and make notes on what is happening, for example:</a:t>
            </a:r>
            <a:br>
              <a:rPr lang="en-GB" sz="36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endParaRPr lang="en-GB" sz="36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11574" y="4169954"/>
            <a:ext cx="10360780" cy="2153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* two octopuses are hugging then the pink one is grabbed, put in a box and taken to a van </a:t>
            </a:r>
            <a:b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* the orange octopus escapes and clings on to the van before it drives off</a:t>
            </a:r>
            <a:b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* the driver spots Orange and tries to push him out of the window</a:t>
            </a:r>
            <a:b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* the van swerves and Orange lands on the windscreen</a:t>
            </a:r>
            <a:b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* the van stops and both octopuses are free. They jump into swimming pools as the driver chases them</a:t>
            </a:r>
            <a:b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* the driver catches then but an octopus squirts ink at him and he crashes</a:t>
            </a:r>
            <a:b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* a seagull grabs Orange so Pink uses her tentacles to slingshot herself after him.</a:t>
            </a: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3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1945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Callie is going swimming tomorrow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. Or !</a:t>
            </a:r>
          </a:p>
        </p:txBody>
      </p:sp>
      <p:pic>
        <p:nvPicPr>
          <p:cNvPr id="194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4" y="3319463"/>
            <a:ext cx="47402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4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2048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Letter-join Plus 4" panose="02000505000000020003" pitchFamily="50" charset="0"/>
              </a:rPr>
              <a:t>Callie is going swimming tomorrow.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2048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4" y="3319463"/>
            <a:ext cx="47402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1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21507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Hey that’s my coat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. Or !</a:t>
            </a: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r="50000"/>
          <a:stretch>
            <a:fillRect/>
          </a:stretch>
        </p:blipFill>
        <p:spPr bwMode="auto">
          <a:xfrm>
            <a:off x="5075238" y="2887663"/>
            <a:ext cx="17018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4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22531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Letter-join Plus 4" panose="02000505000000020003" pitchFamily="50" charset="0"/>
              </a:rPr>
              <a:t>Hey that’s my coat!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253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r="50000"/>
          <a:stretch>
            <a:fillRect/>
          </a:stretch>
        </p:blipFill>
        <p:spPr bwMode="auto">
          <a:xfrm>
            <a:off x="5075238" y="2887663"/>
            <a:ext cx="17018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4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23555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Come and sit on the carpet please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. Or !</a:t>
            </a:r>
          </a:p>
        </p:txBody>
      </p:sp>
      <p:pic>
        <p:nvPicPr>
          <p:cNvPr id="2355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9" y="3151188"/>
            <a:ext cx="17494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4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2457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Letter-join Plus 4" panose="02000505000000020003" pitchFamily="50" charset="0"/>
              </a:rPr>
              <a:t>Come and sit on the carpet please.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458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9" y="3151188"/>
            <a:ext cx="17494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8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2560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Granny is coming to visit next week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. Or !</a:t>
            </a:r>
          </a:p>
        </p:txBody>
      </p:sp>
      <p:pic>
        <p:nvPicPr>
          <p:cNvPr id="256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924176"/>
            <a:ext cx="13398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26627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Letter-join Plus 4" panose="02000505000000020003" pitchFamily="50" charset="0"/>
              </a:rPr>
              <a:t>Granny is coming to visit next week.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2924176"/>
            <a:ext cx="13398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2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27651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Our class party was brilliant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. Or !</a:t>
            </a:r>
          </a:p>
        </p:txBody>
      </p:sp>
      <p:pic>
        <p:nvPicPr>
          <p:cNvPr id="276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151189"/>
            <a:ext cx="19875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28675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Letter-join Plus 4" panose="02000505000000020003" pitchFamily="50" charset="0"/>
              </a:rPr>
              <a:t>Our class party was brilliant!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867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3151189"/>
            <a:ext cx="19875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1154" y="667174"/>
            <a:ext cx="886968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>
                <a:latin typeface="Letter-join Plus 4" panose="02000505000000020003" pitchFamily="50" charset="0"/>
              </a:rPr>
              <a:t>Tuesday 23rd February 2021</a:t>
            </a: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858349" y="2429691"/>
            <a:ext cx="9696440" cy="199861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English – </a:t>
            </a:r>
            <a:r>
              <a:rPr lang="en-GB" sz="5400" dirty="0" err="1" smtClean="0">
                <a:solidFill>
                  <a:srgbClr val="FF0000"/>
                </a:solidFill>
                <a:latin typeface="Letter-join Plus 4" panose="02000505000000020003" pitchFamily="50" charset="0"/>
              </a:rPr>
              <a:t>Octapodi</a:t>
            </a:r>
            <a: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/>
            </a:r>
            <a:b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/>
            </a:r>
            <a:b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Learning Objective: To plan using a storyboard</a:t>
            </a:r>
            <a:endParaRPr lang="en-GB" sz="54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4428309"/>
            <a:ext cx="2795165" cy="23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87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29699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FF0000"/>
                </a:solidFill>
                <a:latin typeface="Letter-join Plus 4" panose="02000505000000020003" pitchFamily="50" charset="0"/>
              </a:rPr>
              <a:t>That spider is huge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. Or !</a:t>
            </a:r>
          </a:p>
        </p:txBody>
      </p:sp>
      <p:pic>
        <p:nvPicPr>
          <p:cNvPr id="2970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9" y="3392489"/>
            <a:ext cx="43021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itle 5"/>
          <p:cNvSpPr>
            <a:spLocks noGrp="1"/>
          </p:cNvSpPr>
          <p:nvPr>
            <p:ph type="title"/>
          </p:nvPr>
        </p:nvSpPr>
        <p:spPr>
          <a:xfrm>
            <a:off x="1981201" y="630239"/>
            <a:ext cx="8220075" cy="873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>
                <a:solidFill>
                  <a:srgbClr val="FF0000"/>
                </a:solidFill>
              </a:rPr>
              <a:t>Perfect Punctuation</a:t>
            </a:r>
          </a:p>
        </p:txBody>
      </p:sp>
      <p:pic>
        <p:nvPicPr>
          <p:cNvPr id="30723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4888" y="2366964"/>
            <a:ext cx="7632700" cy="44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Letter-join Plus 4" panose="02000505000000020003" pitchFamily="50" charset="0"/>
              </a:rPr>
              <a:t>That spider is huge!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4784725" y="1365250"/>
            <a:ext cx="2622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 b="1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9" y="3392489"/>
            <a:ext cx="43021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5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950914"/>
            <a:ext cx="9144000" cy="1844675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152650" y="1211263"/>
            <a:ext cx="7886700" cy="1325562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400" dirty="0"/>
              <a:t>Independent Focused Activity</a:t>
            </a:r>
            <a:endParaRPr lang="en-GB" sz="4400" dirty="0">
              <a:solidFill>
                <a:schemeClr val="tx2">
                  <a:lumMod val="75000"/>
                </a:schemeClr>
              </a:solidFill>
              <a:latin typeface="Letter-join Plus 4" panose="02000505000000020003" pitchFamily="50" charset="0"/>
            </a:endParaRPr>
          </a:p>
        </p:txBody>
      </p:sp>
      <p:pic>
        <p:nvPicPr>
          <p:cNvPr id="31748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4" y="6092826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30" y="92172"/>
            <a:ext cx="5003207" cy="6621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235" y="92449"/>
            <a:ext cx="4962935" cy="66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2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49419" y="-1516742"/>
            <a:ext cx="6873963" cy="98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67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33296" y="-1145768"/>
            <a:ext cx="6858000" cy="91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9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29" y="230777"/>
            <a:ext cx="8805674" cy="1583238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Letter-join Plus 4" panose="02000505000000020003" pitchFamily="50" charset="0"/>
              </a:rPr>
              <a:t>Use the storyboard to retell the story of </a:t>
            </a:r>
            <a:r>
              <a:rPr lang="en-GB" sz="3200" dirty="0" err="1" smtClean="0">
                <a:latin typeface="Letter-join Plus 4" panose="02000505000000020003" pitchFamily="50" charset="0"/>
              </a:rPr>
              <a:t>Octapodi</a:t>
            </a:r>
            <a:endParaRPr lang="en-GB" sz="3200" dirty="0">
              <a:latin typeface="Letter-join Plus 4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72" y="1311541"/>
            <a:ext cx="8297433" cy="5163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89" y="1571025"/>
            <a:ext cx="1553464" cy="1323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84" y="1621159"/>
            <a:ext cx="1403455" cy="1273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459" y="1582173"/>
            <a:ext cx="1921200" cy="13014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4202" y="1621159"/>
            <a:ext cx="788475" cy="13014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689" y="4202051"/>
            <a:ext cx="1232630" cy="1250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6136" y="4202051"/>
            <a:ext cx="1579528" cy="12747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7459" y="4284544"/>
            <a:ext cx="1413405" cy="1153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6407" y="4284544"/>
            <a:ext cx="1566727" cy="1175975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635510" y="2940758"/>
            <a:ext cx="3961191" cy="121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* Two octopuses are hugging when suddenly Pink octopus is taken from the tank and put in a box. Orange octopus escapes and grabs onto the van to rescue her.              </a:t>
            </a:r>
            <a:b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772588" y="2953675"/>
            <a:ext cx="3961191" cy="121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* The driver spots Orange and tries to push him out of the window. The van swerves and both octopuses fall out onto the floor. </a:t>
            </a:r>
            <a:b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623872" y="5569116"/>
            <a:ext cx="3961191" cy="121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* The octopuses jump into swimming and then leap from pool to pool with the driver chasing them, Eventually, the driver catches them. </a:t>
            </a:r>
            <a:b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772588" y="5576074"/>
            <a:ext cx="3961191" cy="121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* The octopuses squirt ink into the drivers face and he ends up crashing the van. A seagull grabs Orange so Pink slingshots herself after them .</a:t>
            </a:r>
            <a:br>
              <a:rPr lang="en-GB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endParaRPr lang="en-GB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1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7" y="310067"/>
            <a:ext cx="10231362" cy="63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5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4583" y="1379876"/>
            <a:ext cx="886968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dirty="0" smtClean="0">
                <a:latin typeface="Letter-join Plus 4" panose="02000505000000020003" pitchFamily="50" charset="0"/>
              </a:rPr>
              <a:t>Wednesday 24</a:t>
            </a:r>
            <a:r>
              <a:rPr lang="en-GB" baseline="30000" dirty="0" smtClean="0">
                <a:latin typeface="Letter-join Plus 4" panose="02000505000000020003" pitchFamily="50" charset="0"/>
              </a:rPr>
              <a:t>th</a:t>
            </a:r>
            <a:r>
              <a:rPr lang="en-GB" dirty="0" smtClean="0">
                <a:latin typeface="Letter-join Plus 4" panose="02000505000000020003" pitchFamily="50" charset="0"/>
              </a:rPr>
              <a:t> and Thursday 25</a:t>
            </a:r>
            <a:r>
              <a:rPr lang="en-GB" baseline="30000" dirty="0" smtClean="0">
                <a:latin typeface="Letter-join Plus 4" panose="02000505000000020003" pitchFamily="50" charset="0"/>
              </a:rPr>
              <a:t>th</a:t>
            </a:r>
            <a:r>
              <a:rPr lang="en-GB" dirty="0" smtClean="0">
                <a:latin typeface="Letter-join Plus 4" panose="02000505000000020003" pitchFamily="50" charset="0"/>
              </a:rPr>
              <a:t> February 2021</a:t>
            </a: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1203" y="3652042"/>
            <a:ext cx="9696440" cy="19986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English – </a:t>
            </a:r>
            <a:r>
              <a:rPr lang="en-GB" sz="5400" dirty="0" err="1" smtClean="0">
                <a:solidFill>
                  <a:srgbClr val="FF0000"/>
                </a:solidFill>
                <a:latin typeface="Letter-join Plus 4" panose="02000505000000020003" pitchFamily="50" charset="0"/>
              </a:rPr>
              <a:t>Octapodi</a:t>
            </a:r>
            <a: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/>
            </a:r>
            <a:b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Learning Objective: To retell a story using adjectives to describe</a:t>
            </a:r>
            <a:endParaRPr lang="en-GB" sz="54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572" y="112973"/>
            <a:ext cx="2577737" cy="21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7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96" y="139338"/>
            <a:ext cx="9472507" cy="1320800"/>
          </a:xfrm>
        </p:spPr>
        <p:txBody>
          <a:bodyPr>
            <a:normAutofit fontScale="90000"/>
          </a:bodyPr>
          <a:lstStyle/>
          <a:p>
            <a:r>
              <a:rPr lang="en-GB" sz="3100" dirty="0" smtClean="0">
                <a:latin typeface="Letter-join Plus 4" panose="02000505000000020003" pitchFamily="50" charset="0"/>
              </a:rPr>
              <a:t>Using the plan from yesterday, can you retell the story of </a:t>
            </a:r>
            <a:r>
              <a:rPr lang="en-GB" sz="3100" dirty="0" err="1" smtClean="0">
                <a:latin typeface="Letter-join Plus 4" panose="02000505000000020003" pitchFamily="50" charset="0"/>
              </a:rPr>
              <a:t>Octapodi</a:t>
            </a:r>
            <a:r>
              <a:rPr lang="en-GB" sz="3100" dirty="0" smtClean="0">
                <a:latin typeface="Letter-join Plus 4" panose="02000505000000020003" pitchFamily="50" charset="0"/>
              </a:rPr>
              <a:t>. Remember to add adjectives to make your writing even better and give rich descriptions</a:t>
            </a:r>
            <a:r>
              <a:rPr lang="en-GB" dirty="0" smtClean="0">
                <a:latin typeface="Letter-join Plus 4" panose="02000505000000020003" pitchFamily="50" charset="0"/>
              </a:rPr>
              <a:t/>
            </a:r>
            <a:br>
              <a:rPr lang="en-GB" dirty="0" smtClean="0">
                <a:latin typeface="Letter-join Plus 4" panose="02000505000000020003" pitchFamily="50" charset="0"/>
              </a:rPr>
            </a:br>
            <a:endParaRPr lang="en-GB" dirty="0">
              <a:latin typeface="Letter-join Plus 4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780" y="1460138"/>
            <a:ext cx="7759337" cy="53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5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09" y="191588"/>
            <a:ext cx="9394128" cy="1320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When you have completed your re-telling of the story, can you please send it in to school. You can do this in a number of ways: </a:t>
            </a:r>
            <a:br>
              <a:rPr lang="en-GB" dirty="0" smtClean="0"/>
            </a:br>
            <a:r>
              <a:rPr lang="en-GB" dirty="0" smtClean="0"/>
              <a:t>* Class Dojo –take a photo of the piece of work and upload it in a message to me </a:t>
            </a:r>
            <a:br>
              <a:rPr lang="en-GB" dirty="0" smtClean="0"/>
            </a:br>
            <a:r>
              <a:rPr lang="en-GB" dirty="0" smtClean="0"/>
              <a:t>* Drop it off at the main office</a:t>
            </a:r>
            <a:br>
              <a:rPr lang="en-GB" dirty="0" smtClean="0"/>
            </a:br>
            <a:r>
              <a:rPr lang="en-GB" dirty="0" smtClean="0"/>
              <a:t>* Hand it to a member of staff if you are having home visits</a:t>
            </a:r>
            <a:br>
              <a:rPr lang="en-GB" dirty="0" smtClean="0"/>
            </a:br>
            <a:r>
              <a:rPr lang="en-GB" dirty="0" smtClean="0"/>
              <a:t>* Purple Mash – upload it to your Purple Mash account</a:t>
            </a:r>
            <a:br>
              <a:rPr lang="en-GB" dirty="0" smtClean="0"/>
            </a:br>
            <a:r>
              <a:rPr lang="en-GB" dirty="0" smtClean="0"/>
              <a:t>* Email it to the school office – </a:t>
            </a:r>
            <a:r>
              <a:rPr lang="en-GB" dirty="0" smtClean="0">
                <a:hlinkClick r:id="rId2"/>
              </a:rPr>
              <a:t>a3317@telford.gov.uk</a:t>
            </a:r>
            <a:r>
              <a:rPr lang="en-GB" dirty="0" smtClean="0"/>
              <a:t> stating your name and Y1 English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02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373" y="784739"/>
            <a:ext cx="7989630" cy="1646302"/>
          </a:xfrm>
        </p:spPr>
        <p:txBody>
          <a:bodyPr/>
          <a:lstStyle/>
          <a:p>
            <a:r>
              <a:rPr lang="en-GB" dirty="0" smtClean="0">
                <a:latin typeface="Letter-join Plus 4" panose="02000505000000020003" pitchFamily="50" charset="0"/>
              </a:rPr>
              <a:t>Friday 26</a:t>
            </a:r>
            <a:r>
              <a:rPr lang="en-GB" baseline="30000" dirty="0" smtClean="0">
                <a:latin typeface="Letter-join Plus 4" panose="02000505000000020003" pitchFamily="50" charset="0"/>
              </a:rPr>
              <a:t>th</a:t>
            </a:r>
            <a:r>
              <a:rPr lang="en-GB" dirty="0" smtClean="0">
                <a:latin typeface="Letter-join Plus 4" panose="02000505000000020003" pitchFamily="50" charset="0"/>
              </a:rPr>
              <a:t> February 2021</a:t>
            </a:r>
            <a:endParaRPr lang="en-GB" dirty="0">
              <a:latin typeface="Letter-join Plus 4" panose="020005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2862113"/>
            <a:ext cx="7766936" cy="109689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50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English – SPAG</a:t>
            </a:r>
          </a:p>
          <a:p>
            <a:pPr algn="ctr"/>
            <a:r>
              <a:rPr lang="en-GB" sz="5000" dirty="0" smtClean="0">
                <a:solidFill>
                  <a:srgbClr val="FF0000"/>
                </a:solidFill>
                <a:latin typeface="Letter-join Plus 4" panose="02000505000000020003" pitchFamily="50" charset="0"/>
              </a:rPr>
              <a:t>Learning Objective – To use exclamation marks</a:t>
            </a:r>
            <a:endParaRPr lang="en-GB" sz="5000" dirty="0">
              <a:solidFill>
                <a:srgbClr val="FF0000"/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98199"/>
      </p:ext>
    </p:extLst>
  </p:cSld>
  <p:clrMapOvr>
    <a:masterClrMapping/>
  </p:clrMapOvr>
</p:sld>
</file>

<file path=ppt/theme/theme1.xml><?xml version="1.0" encoding="utf-8"?>
<a:theme xmlns:a="http://schemas.openxmlformats.org/drawingml/2006/main" name="Dawley coe theme">
  <a:themeElements>
    <a:clrScheme name="Dawley">
      <a:dk1>
        <a:srgbClr val="FFFFFF"/>
      </a:dk1>
      <a:lt1>
        <a:srgbClr val="D8D8D8"/>
      </a:lt1>
      <a:dk2>
        <a:srgbClr val="656565"/>
      </a:dk2>
      <a:lt2>
        <a:srgbClr val="656565"/>
      </a:lt2>
      <a:accent1>
        <a:srgbClr val="FF0000"/>
      </a:accent1>
      <a:accent2>
        <a:srgbClr val="FF3B3B"/>
      </a:accent2>
      <a:accent3>
        <a:srgbClr val="EE6D49"/>
      </a:accent3>
      <a:accent4>
        <a:srgbClr val="EF9769"/>
      </a:accent4>
      <a:accent5>
        <a:srgbClr val="7F5F52"/>
      </a:accent5>
      <a:accent6>
        <a:srgbClr val="B27D49"/>
      </a:accent6>
      <a:hlink>
        <a:srgbClr val="000000"/>
      </a:hlink>
      <a:folHlink>
        <a:srgbClr val="FD1E0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wley coe theme" id="{CAC8FCF4-9DAD-4DE8-AF7F-75ADCAF4CA37}" vid="{6662052A-5726-46AF-BD17-4D8290087D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Dawley coe theme</Template>
  <TotalTime>63</TotalTime>
  <Words>962</Words>
  <Application>Microsoft Office PowerPoint</Application>
  <PresentationFormat>Widescreen</PresentationFormat>
  <Paragraphs>112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BPreplay</vt:lpstr>
      <vt:lpstr>Letter-join Plus 4</vt:lpstr>
      <vt:lpstr>Sassoon Infant Md</vt:lpstr>
      <vt:lpstr>Sassoon Infant Rg</vt:lpstr>
      <vt:lpstr>Wingdings 3</vt:lpstr>
      <vt:lpstr>Dawley coe theme</vt:lpstr>
      <vt:lpstr>Monday 22nd February 2021</vt:lpstr>
      <vt:lpstr>Watch the video: Octapodi https://www.literacyshed.com/oktapodi.html  </vt:lpstr>
      <vt:lpstr>PowerPoint Presentation</vt:lpstr>
      <vt:lpstr>Use the storyboard to retell the story of Octapodi</vt:lpstr>
      <vt:lpstr>PowerPoint Presentation</vt:lpstr>
      <vt:lpstr>PowerPoint Presentation</vt:lpstr>
      <vt:lpstr>Using the plan from yesterday, can you retell the story of Octapodi. Remember to add adjectives to make your writing even better and give rich descriptions </vt:lpstr>
      <vt:lpstr>When you have completed your re-telling of the story, can you please send it in to school. You can do this in a number of ways:  * Class Dojo –take a photo of the piece of work and upload it in a message to me  * Drop it off at the main office * Hand it to a member of staff if you are having home visits * Purple Mash – upload it to your Purple Mash account * Email it to the school office – a3317@telford.gov.uk stating your name and Y1 English</vt:lpstr>
      <vt:lpstr>Friday 26th February 2021</vt:lpstr>
      <vt:lpstr>Spelling, Punctuation and Grammar</vt:lpstr>
      <vt:lpstr>PowerPoint Presentation</vt:lpstr>
      <vt:lpstr>PowerPoint Presentation</vt:lpstr>
      <vt:lpstr>PowerPoint Presentation</vt:lpstr>
      <vt:lpstr>Introductory Activity</vt:lpstr>
      <vt:lpstr>Perfect Punctuation</vt:lpstr>
      <vt:lpstr>Perfect Punctuation</vt:lpstr>
      <vt:lpstr>Perfect Punctuation: The Full Stop</vt:lpstr>
      <vt:lpstr>Perfect Punctuation: The Exclamation Mark</vt:lpstr>
      <vt:lpstr>Perfect Punctuation Quiz</vt:lpstr>
      <vt:lpstr>Perfect Punctuation</vt:lpstr>
      <vt:lpstr>Perfect Punctuation</vt:lpstr>
      <vt:lpstr>Perfect Punctuation</vt:lpstr>
      <vt:lpstr>Perfect Punctuation</vt:lpstr>
      <vt:lpstr>Perfect Punctuation</vt:lpstr>
      <vt:lpstr>Perfect Punctuation</vt:lpstr>
      <vt:lpstr>Perfect Punctuation</vt:lpstr>
      <vt:lpstr>Perfect Punctuation</vt:lpstr>
      <vt:lpstr>Perfect Punctuation</vt:lpstr>
      <vt:lpstr>Perfect Punctuation</vt:lpstr>
      <vt:lpstr>Perfect Punctuation</vt:lpstr>
      <vt:lpstr>Perfect Punctuation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22nd February 2021</dc:title>
  <dc:creator>Breeze, Cheryl</dc:creator>
  <cp:lastModifiedBy>Breeze, Cheryl</cp:lastModifiedBy>
  <cp:revision>7</cp:revision>
  <dcterms:created xsi:type="dcterms:W3CDTF">2021-02-18T16:05:44Z</dcterms:created>
  <dcterms:modified xsi:type="dcterms:W3CDTF">2021-02-18T22:44:37Z</dcterms:modified>
</cp:coreProperties>
</file>