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5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9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9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8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3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4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8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6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3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714E-8D7C-4199-9D2A-10C91C6C762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1D4-6D93-4E89-8A49-90AC822E1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literacyshed.com/oktapod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48640" y="411480"/>
            <a:ext cx="11087100" cy="60121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93076" y="1122363"/>
            <a:ext cx="95749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Twinkl Cursive Looped" panose="02000000000000000000" pitchFamily="2" charset="0"/>
              </a:rPr>
              <a:t>Lesson 3</a:t>
            </a:r>
          </a:p>
          <a:p>
            <a:pPr algn="ctr"/>
            <a:endParaRPr lang="en-GB" sz="3600" u="sng" dirty="0">
              <a:latin typeface="Twinkl Cursive Looped" panose="02000000000000000000" pitchFamily="2" charset="0"/>
            </a:endParaRPr>
          </a:p>
          <a:p>
            <a:pPr algn="ctr"/>
            <a:r>
              <a:rPr lang="en-GB" sz="3600" u="sng" dirty="0" smtClean="0">
                <a:latin typeface="Twinkl Cursive Looped" panose="02000000000000000000" pitchFamily="2" charset="0"/>
              </a:rPr>
              <a:t>To write an inner monologue</a:t>
            </a:r>
          </a:p>
          <a:p>
            <a:pPr algn="ctr"/>
            <a:endParaRPr lang="en-GB" sz="3600" u="sng" dirty="0">
              <a:latin typeface="Twinkl Cursive Looped" panose="02000000000000000000" pitchFamily="2" charset="0"/>
            </a:endParaRPr>
          </a:p>
          <a:p>
            <a:pPr algn="ctr"/>
            <a:endParaRPr lang="en-GB" sz="3600" u="sng" dirty="0" smtClean="0">
              <a:latin typeface="Twinkl Cursive Looped" panose="02000000000000000000" pitchFamily="2" charset="0"/>
            </a:endParaRPr>
          </a:p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winkl Cursive Looped" panose="02000000000000000000" pitchFamily="2" charset="0"/>
                <a:hlinkClick r:id="rId4"/>
              </a:rPr>
              <a:t>https://www.literacyshed.com/oktapodi.html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Twinkl Cursive Looped" panose="02000000000000000000" pitchFamily="2" charset="0"/>
            </a:endParaRP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6" name="L3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9686" y="4846459"/>
            <a:ext cx="1018314" cy="10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815" y="445770"/>
            <a:ext cx="11087100" cy="60121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 Cursive Looped" panose="02000000000000000000" pitchFamily="2" charset="0"/>
            </a:endParaRPr>
          </a:p>
          <a:p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69" y="819807"/>
            <a:ext cx="993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 Cursive Looped" panose="02000000000000000000" pitchFamily="2" charset="0"/>
              </a:rPr>
              <a:t>What is an inner monologue?</a:t>
            </a:r>
            <a:endParaRPr lang="en-GB" sz="3200" dirty="0">
              <a:latin typeface="Twinkl Cursive Looped" panose="02000000000000000000" pitchFamily="2" charset="0"/>
            </a:endParaRPr>
          </a:p>
        </p:txBody>
      </p:sp>
      <p:pic>
        <p:nvPicPr>
          <p:cNvPr id="7" name="L3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6552" y="4207121"/>
            <a:ext cx="1198179" cy="1198179"/>
          </a:xfrm>
          <a:prstGeom prst="rect">
            <a:avLst/>
          </a:prstGeom>
        </p:spPr>
      </p:pic>
      <p:pic>
        <p:nvPicPr>
          <p:cNvPr id="8" name="Picture 7" descr="Cartoon Comic Characters Kid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38" y="3279227"/>
            <a:ext cx="1534291" cy="239110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930869" y="1404582"/>
            <a:ext cx="4477407" cy="1874645"/>
          </a:xfrm>
          <a:prstGeom prst="cloudCallout">
            <a:avLst>
              <a:gd name="adj1" fmla="val -47359"/>
              <a:gd name="adj2" fmla="val 653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77558" y="1778619"/>
            <a:ext cx="355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don’t know what to do……</a:t>
            </a:r>
          </a:p>
          <a:p>
            <a:pPr algn="ctr"/>
            <a:r>
              <a:rPr lang="en-GB" dirty="0">
                <a:latin typeface="Twinkl Cursive Looped" panose="02000000000000000000" pitchFamily="2" charset="0"/>
              </a:rPr>
              <a:t>How can I get home?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I never should have run away!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537" y="516584"/>
            <a:ext cx="11087100" cy="60121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1597573" y="1229710"/>
            <a:ext cx="4025462" cy="1944414"/>
          </a:xfrm>
          <a:prstGeom prst="cloudCallout">
            <a:avLst>
              <a:gd name="adj1" fmla="val -48564"/>
              <a:gd name="adj2" fmla="val 90068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Twinkl Cursive Looped" panose="02000000000000000000" pitchFamily="2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Oh my pod!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Whose are those hands.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Where are they taking me?</a:t>
            </a:r>
            <a:r>
              <a:rPr lang="en-GB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6092190" y="1066800"/>
            <a:ext cx="3752193" cy="1944414"/>
          </a:xfrm>
          <a:prstGeom prst="cloudCallout">
            <a:avLst>
              <a:gd name="adj1" fmla="val 51996"/>
              <a:gd name="adj2" fmla="val 94933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51034" y="4803228"/>
            <a:ext cx="1003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  <a:latin typeface="Twinkl Cursive Looped" panose="02000000000000000000" pitchFamily="2" charset="0"/>
              </a:rPr>
              <a:t>Who do you think these inner monologues belong to?</a:t>
            </a:r>
            <a:endParaRPr lang="en-GB" sz="3200" dirty="0">
              <a:solidFill>
                <a:schemeClr val="bg2">
                  <a:lumMod val="25000"/>
                </a:schemeClr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7227" y="1601752"/>
            <a:ext cx="310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Only two deliveries,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then I can go home and relax.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6174" y="432501"/>
            <a:ext cx="11087100" cy="60121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1597573" y="1229710"/>
            <a:ext cx="4025462" cy="1944414"/>
          </a:xfrm>
          <a:prstGeom prst="cloudCallout">
            <a:avLst>
              <a:gd name="adj1" fmla="val -48564"/>
              <a:gd name="adj2" fmla="val 90068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Twinkl Cursive Looped" panose="02000000000000000000" pitchFamily="2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Oh my pod!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Whose are those hands.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Where are they taking me?</a:t>
            </a:r>
            <a:r>
              <a:rPr lang="en-GB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6092190" y="1066800"/>
            <a:ext cx="3752193" cy="1944414"/>
          </a:xfrm>
          <a:prstGeom prst="cloudCallout">
            <a:avLst>
              <a:gd name="adj1" fmla="val 50595"/>
              <a:gd name="adj2" fmla="val 107906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25553" y="4550980"/>
            <a:ext cx="668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  <a:latin typeface="Twinkl Cursive Looped" panose="02000000000000000000" pitchFamily="2" charset="0"/>
              </a:rPr>
              <a:t>The girl octopus.        The van man.</a:t>
            </a:r>
            <a:endParaRPr lang="en-GB" sz="3200" dirty="0">
              <a:solidFill>
                <a:schemeClr val="bg2">
                  <a:lumMod val="25000"/>
                </a:schemeClr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7227" y="1601752"/>
            <a:ext cx="310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Only two deliveries,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Twinkl Cursive Looped" panose="02000000000000000000" pitchFamily="2" charset="0"/>
              </a:rPr>
              <a:t>then I can go home and relax.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53" y="4263784"/>
            <a:ext cx="1430436" cy="1078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411" y="4272718"/>
            <a:ext cx="1249501" cy="10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8640" y="390460"/>
            <a:ext cx="11087100" cy="60121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35421" y="1618593"/>
            <a:ext cx="9900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The beginning of another fine day was upon me.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Under the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gaze of a greedy-looking gull, I reached the corner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and pushed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the door of the fishmonger’s shop, smiling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and reaching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forward to shake the hand of the man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behind the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counter.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Oh no. It’s him. I wonder whether he</a:t>
            </a:r>
          </a:p>
          <a:p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remembers me? He looks a little too interested in the 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fish he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is cutting up to pay close attention to my face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.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 Has it 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suddenly gone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hot in here? Has he noticed who I am? I don’t 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think so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. Phew. Just look around, act cool and try not to 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catch his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eye!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I took a deep breath and had a leisurely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look around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the shop, pondering over the items on sale.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No rush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inkl Cursive Looped" panose="02000000000000000000" pitchFamily="2" charset="0"/>
              </a:rPr>
              <a:t>today: I had plenty of time.</a:t>
            </a:r>
          </a:p>
        </p:txBody>
      </p:sp>
      <p:pic>
        <p:nvPicPr>
          <p:cNvPr id="5" name="L3s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3283" y="620198"/>
            <a:ext cx="798786" cy="798786"/>
          </a:xfrm>
          <a:prstGeom prst="rect">
            <a:avLst/>
          </a:prstGeom>
        </p:spPr>
      </p:pic>
      <p:pic>
        <p:nvPicPr>
          <p:cNvPr id="6" name="L3s3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5642" y="5099445"/>
            <a:ext cx="861848" cy="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8640" y="411480"/>
            <a:ext cx="11087100" cy="60121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87669" y="966952"/>
            <a:ext cx="985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inkl Cursive Looped" panose="02000000000000000000" pitchFamily="2" charset="0"/>
              </a:rPr>
              <a:t>Now it’s your turn.</a:t>
            </a:r>
          </a:p>
          <a:p>
            <a:endParaRPr lang="en-GB" sz="2000" dirty="0">
              <a:latin typeface="Twinkl Cursive Looped" panose="02000000000000000000" pitchFamily="2" charset="0"/>
            </a:endParaRPr>
          </a:p>
        </p:txBody>
      </p:sp>
      <p:pic>
        <p:nvPicPr>
          <p:cNvPr id="4" name="L3s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6672" y="856932"/>
            <a:ext cx="1051035" cy="10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260</Words>
  <Application>Microsoft Office PowerPoint</Application>
  <PresentationFormat>Widescreen</PresentationFormat>
  <Paragraphs>27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Ferris, Hannah</dc:creator>
  <cp:lastModifiedBy>Ferris, Hannah</cp:lastModifiedBy>
  <cp:revision>11</cp:revision>
  <dcterms:created xsi:type="dcterms:W3CDTF">2021-02-19T21:18:34Z</dcterms:created>
  <dcterms:modified xsi:type="dcterms:W3CDTF">2021-02-19T22:10:48Z</dcterms:modified>
</cp:coreProperties>
</file>