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6" r:id="rId3"/>
    <p:sldId id="275" r:id="rId4"/>
    <p:sldId id="276" r:id="rId5"/>
    <p:sldId id="277" r:id="rId6"/>
    <p:sldId id="278" r:id="rId7"/>
    <p:sldId id="279" r:id="rId8"/>
    <p:sldId id="280" r:id="rId9"/>
    <p:sldId id="274" r:id="rId10"/>
    <p:sldId id="261" r:id="rId11"/>
    <p:sldId id="267" r:id="rId12"/>
    <p:sldId id="268" r:id="rId13"/>
    <p:sldId id="269" r:id="rId14"/>
    <p:sldId id="270" r:id="rId15"/>
    <p:sldId id="265" r:id="rId16"/>
    <p:sldId id="271"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B8D5F-FFE8-41C1-9E27-7EA12D1DC524}" type="datetimeFigureOut">
              <a:rPr lang="en-GB" smtClean="0"/>
              <a:t>20/02/2021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C5C107-5A26-46A4-98BB-D721B3FAEC48}" type="slidenum">
              <a:rPr lang="en-GB" smtClean="0"/>
              <a:t>‹#›</a:t>
            </a:fld>
            <a:endParaRPr lang="en-GB"/>
          </a:p>
        </p:txBody>
      </p:sp>
    </p:spTree>
    <p:extLst>
      <p:ext uri="{BB962C8B-B14F-4D97-AF65-F5344CB8AC3E}">
        <p14:creationId xmlns:p14="http://schemas.microsoft.com/office/powerpoint/2010/main" val="4281762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336863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67985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2704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39551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C9CDA2-902F-4726-BA8D-3896A361781D}"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61302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C9CDA2-902F-4726-BA8D-3896A361781D}"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1362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C9CDA2-902F-4726-BA8D-3896A361781D}" type="datetimeFigureOut">
              <a:rPr lang="en-GB" smtClean="0"/>
              <a:t>20/02/2021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21999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C9CDA2-902F-4726-BA8D-3896A361781D}" type="datetimeFigureOut">
              <a:rPr lang="en-GB" smtClean="0"/>
              <a:t>20/02/2021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4289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9CDA2-902F-4726-BA8D-3896A361781D}" type="datetimeFigureOut">
              <a:rPr lang="en-GB" smtClean="0"/>
              <a:t>20/02/2021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7841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75405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16016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9CDA2-902F-4726-BA8D-3896A361781D}" type="datetimeFigureOut">
              <a:rPr lang="en-GB" smtClean="0"/>
              <a:t>20/02/2021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FB53F-3572-4C6C-8157-D61CE26AF996}" type="slidenum">
              <a:rPr lang="en-GB" smtClean="0"/>
              <a:t>‹#›</a:t>
            </a:fld>
            <a:endParaRPr lang="en-GB"/>
          </a:p>
        </p:txBody>
      </p:sp>
    </p:spTree>
    <p:extLst>
      <p:ext uri="{BB962C8B-B14F-4D97-AF65-F5344CB8AC3E}">
        <p14:creationId xmlns:p14="http://schemas.microsoft.com/office/powerpoint/2010/main" val="30693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deo.nationalgeographic.com/video/frog_northern_leopard?source=searchvideo" TargetMode="External"/><Relationship Id="rId2" Type="http://schemas.openxmlformats.org/officeDocument/2006/relationships/hyperlink" Target="https://video.nationalgeographic.com/video/indian-red-scorpion-predation?source=searchvide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v2ZWZTlcR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iteracyshed.com/oktapodi.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iteracyshed.com/oktapodi.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2 – Home Learning </a:t>
            </a:r>
            <a:br>
              <a:rPr lang="en-GB" dirty="0" smtClean="0"/>
            </a:br>
            <a:r>
              <a:rPr lang="en-GB" sz="3600" dirty="0" smtClean="0"/>
              <a:t>English – Spring </a:t>
            </a:r>
            <a:r>
              <a:rPr lang="en-GB" sz="3600" dirty="0" smtClean="0"/>
              <a:t>2 </a:t>
            </a:r>
            <a:r>
              <a:rPr lang="en-GB" sz="3600" dirty="0" smtClean="0"/>
              <a:t>– Week </a:t>
            </a:r>
            <a:r>
              <a:rPr lang="en-GB" sz="3600" dirty="0" smtClean="0"/>
              <a:t>1</a:t>
            </a:r>
            <a:endParaRPr lang="en-GB" dirty="0"/>
          </a:p>
        </p:txBody>
      </p:sp>
      <p:sp>
        <p:nvSpPr>
          <p:cNvPr id="3" name="Subtitle 2"/>
          <p:cNvSpPr>
            <a:spLocks noGrp="1"/>
          </p:cNvSpPr>
          <p:nvPr>
            <p:ph type="subTitle" idx="1"/>
          </p:nvPr>
        </p:nvSpPr>
        <p:spPr/>
        <p:txBody>
          <a:bodyPr/>
          <a:lstStyle/>
          <a:p>
            <a:r>
              <a:rPr lang="en-GB" dirty="0" smtClean="0">
                <a:latin typeface="+mj-lt"/>
              </a:rPr>
              <a:t>Fables</a:t>
            </a:r>
            <a:endParaRPr lang="en-GB" dirty="0">
              <a:latin typeface="+mj-lt"/>
            </a:endParaRPr>
          </a:p>
        </p:txBody>
      </p:sp>
    </p:spTree>
    <p:extLst>
      <p:ext uri="{BB962C8B-B14F-4D97-AF65-F5344CB8AC3E}">
        <p14:creationId xmlns:p14="http://schemas.microsoft.com/office/powerpoint/2010/main" val="46237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a:t>
            </a:r>
            <a:r>
              <a:rPr lang="en-GB" u="sng" dirty="0" smtClean="0"/>
              <a:t>4</a:t>
            </a:r>
            <a:endParaRPr lang="en-GB" u="sng" dirty="0"/>
          </a:p>
        </p:txBody>
      </p:sp>
      <p:sp>
        <p:nvSpPr>
          <p:cNvPr id="6" name="Content Placeholder 5"/>
          <p:cNvSpPr>
            <a:spLocks noGrp="1"/>
          </p:cNvSpPr>
          <p:nvPr>
            <p:ph idx="1"/>
          </p:nvPr>
        </p:nvSpPr>
        <p:spPr/>
        <p:txBody>
          <a:bodyPr/>
          <a:lstStyle/>
          <a:p>
            <a:pPr marL="0" indent="0">
              <a:buNone/>
            </a:pPr>
            <a:r>
              <a:rPr lang="en-GB" dirty="0"/>
              <a:t>Fables are very old stories. They give people a special message or lesson called a ‘moral’. Fables can be quite short stories and they usually have animals in them. At first fables were oral stories, but later people wrote them down and published collections of them in books. One of the most famous collections was put together by a man named Aesop.</a:t>
            </a:r>
          </a:p>
          <a:p>
            <a:pPr marL="0" indent="0">
              <a:buNone/>
            </a:pP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22368247"/>
              </p:ext>
            </p:extLst>
          </p:nvPr>
        </p:nvGraphicFramePr>
        <p:xfrm>
          <a:off x="3092521" y="4195689"/>
          <a:ext cx="6300470" cy="2523744"/>
        </p:xfrm>
        <a:graphic>
          <a:graphicData uri="http://schemas.openxmlformats.org/drawingml/2006/table">
            <a:tbl>
              <a:tblPr firstRow="1" firstCol="1" bandRow="1">
                <a:tableStyleId>{5C22544A-7EE6-4342-B048-85BDC9FD1C3A}</a:tableStyleId>
              </a:tblPr>
              <a:tblGrid>
                <a:gridCol w="1530350">
                  <a:extLst>
                    <a:ext uri="{9D8B030D-6E8A-4147-A177-3AD203B41FA5}">
                      <a16:colId xmlns:a16="http://schemas.microsoft.com/office/drawing/2014/main" val="3104723224"/>
                    </a:ext>
                  </a:extLst>
                </a:gridCol>
                <a:gridCol w="4770120">
                  <a:extLst>
                    <a:ext uri="{9D8B030D-6E8A-4147-A177-3AD203B41FA5}">
                      <a16:colId xmlns:a16="http://schemas.microsoft.com/office/drawing/2014/main" val="1980340934"/>
                    </a:ext>
                  </a:extLst>
                </a:gridCol>
              </a:tblGrid>
              <a:tr h="0">
                <a:tc>
                  <a:txBody>
                    <a:bodyPr/>
                    <a:lstStyle/>
                    <a:p>
                      <a:pPr>
                        <a:lnSpc>
                          <a:spcPct val="115000"/>
                        </a:lnSpc>
                        <a:spcAft>
                          <a:spcPts val="1000"/>
                        </a:spcAft>
                      </a:pPr>
                      <a:r>
                        <a:rPr lang="en-GB" sz="2400">
                          <a:effectLst/>
                        </a:rPr>
                        <a:t>fable</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dirty="0">
                          <a:effectLst/>
                        </a:rPr>
                        <a:t>short stories with animals in them that teach us a lesson</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6124085"/>
                  </a:ext>
                </a:extLst>
              </a:tr>
              <a:tr h="0">
                <a:tc>
                  <a:txBody>
                    <a:bodyPr/>
                    <a:lstStyle/>
                    <a:p>
                      <a:pPr>
                        <a:lnSpc>
                          <a:spcPct val="115000"/>
                        </a:lnSpc>
                        <a:spcAft>
                          <a:spcPts val="1000"/>
                        </a:spcAft>
                      </a:pPr>
                      <a:r>
                        <a:rPr lang="en-GB" sz="2400">
                          <a:effectLst/>
                        </a:rPr>
                        <a:t>moral</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a:effectLst/>
                        </a:rPr>
                        <a:t>a group of stories put into a book</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4620888"/>
                  </a:ext>
                </a:extLst>
              </a:tr>
              <a:tr h="0">
                <a:tc>
                  <a:txBody>
                    <a:bodyPr/>
                    <a:lstStyle/>
                    <a:p>
                      <a:pPr>
                        <a:lnSpc>
                          <a:spcPct val="115000"/>
                        </a:lnSpc>
                        <a:spcAft>
                          <a:spcPts val="1000"/>
                        </a:spcAft>
                      </a:pPr>
                      <a:r>
                        <a:rPr lang="en-GB" sz="2400">
                          <a:effectLst/>
                        </a:rPr>
                        <a:t>oral tales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a:effectLst/>
                        </a:rPr>
                        <a:t>a special message or lesson</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2709317"/>
                  </a:ext>
                </a:extLst>
              </a:tr>
              <a:tr h="0">
                <a:tc>
                  <a:txBody>
                    <a:bodyPr/>
                    <a:lstStyle/>
                    <a:p>
                      <a:pPr>
                        <a:lnSpc>
                          <a:spcPct val="115000"/>
                        </a:lnSpc>
                        <a:spcAft>
                          <a:spcPts val="1000"/>
                        </a:spcAft>
                      </a:pPr>
                      <a:r>
                        <a:rPr lang="en-GB" sz="2400">
                          <a:effectLst/>
                        </a:rPr>
                        <a:t>collection</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dirty="0">
                          <a:effectLst/>
                        </a:rPr>
                        <a:t>stories told aloud to listeners but not written down</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831370"/>
                  </a:ext>
                </a:extLst>
              </a:tr>
            </a:tbl>
          </a:graphicData>
        </a:graphic>
      </p:graphicFrame>
      <p:sp>
        <p:nvSpPr>
          <p:cNvPr id="8" name="Rectangle 1"/>
          <p:cNvSpPr>
            <a:spLocks noChangeArrowheads="1"/>
          </p:cNvSpPr>
          <p:nvPr/>
        </p:nvSpPr>
        <p:spPr bwMode="auto">
          <a:xfrm>
            <a:off x="-2099733" y="37773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Glossary</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729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Fables</a:t>
            </a:r>
            <a:endParaRPr lang="en-GB" dirty="0"/>
          </a:p>
        </p:txBody>
      </p:sp>
      <p:sp>
        <p:nvSpPr>
          <p:cNvPr id="3" name="Content Placeholder 2"/>
          <p:cNvSpPr>
            <a:spLocks noGrp="1"/>
          </p:cNvSpPr>
          <p:nvPr>
            <p:ph idx="1"/>
          </p:nvPr>
        </p:nvSpPr>
        <p:spPr/>
        <p:txBody>
          <a:bodyPr/>
          <a:lstStyle/>
          <a:p>
            <a:pPr marL="0" indent="0">
              <a:buNone/>
            </a:pPr>
            <a:r>
              <a:rPr lang="en-GB" smtClean="0"/>
              <a:t>In the next session we will read a fable about the following two animals; </a:t>
            </a:r>
          </a:p>
          <a:p>
            <a:pPr marL="0" indent="0">
              <a:buNone/>
            </a:pPr>
            <a:endParaRPr lang="en-GB" dirty="0"/>
          </a:p>
        </p:txBody>
      </p:sp>
      <p:pic>
        <p:nvPicPr>
          <p:cNvPr id="4" name="irc_mi" descr="http://naturemappingfoundation.org/natmap/photos/amphibians/northern_leopard_frog.jpg"/>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82811"/>
            <a:ext cx="3550920" cy="2729089"/>
          </a:xfrm>
          <a:prstGeom prst="rect">
            <a:avLst/>
          </a:prstGeom>
          <a:noFill/>
          <a:ln>
            <a:solidFill>
              <a:srgbClr val="000000"/>
            </a:solidFill>
          </a:ln>
        </p:spPr>
      </p:pic>
      <p:sp>
        <p:nvSpPr>
          <p:cNvPr id="5" name="Rectangle 4"/>
          <p:cNvSpPr/>
          <p:nvPr/>
        </p:nvSpPr>
        <p:spPr>
          <a:xfrm>
            <a:off x="1898176" y="2899020"/>
            <a:ext cx="1430968" cy="410882"/>
          </a:xfrm>
          <a:prstGeom prst="rect">
            <a:avLst/>
          </a:prstGeom>
        </p:spPr>
        <p:txBody>
          <a:bodyPr wrap="none">
            <a:spAutoFit/>
          </a:bodyPr>
          <a:lstStyle/>
          <a:p>
            <a:pPr algn="ctr">
              <a:lnSpc>
                <a:spcPct val="115000"/>
              </a:lnSpc>
              <a:spcAft>
                <a:spcPts val="1000"/>
              </a:spcAft>
            </a:pPr>
            <a:r>
              <a:rPr lang="en-GB" b="1" dirty="0">
                <a:latin typeface="Calibri" panose="020F0502020204030204" pitchFamily="34" charset="0"/>
                <a:ea typeface="Times New Roman" panose="02020603050405020304" pitchFamily="18" charset="0"/>
                <a:cs typeface="Times New Roman" panose="02020603050405020304" pitchFamily="18" charset="0"/>
              </a:rPr>
              <a:t>Leopard Frog</a:t>
            </a:r>
            <a:endParaRPr lang="en-GB"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irc_mi" descr="http://www.medtogo.com/assets/images/scorpion.jpg"/>
          <p:cNvPicPr/>
          <p:nvPr/>
        </p:nvPicPr>
        <p:blipFill>
          <a:blip r:embed="rId3">
            <a:extLst>
              <a:ext uri="{28A0092B-C50C-407E-A947-70E740481C1C}">
                <a14:useLocalDpi xmlns:a14="http://schemas.microsoft.com/office/drawing/2010/main" val="0"/>
              </a:ext>
            </a:extLst>
          </a:blip>
          <a:srcRect/>
          <a:stretch>
            <a:fillRect/>
          </a:stretch>
        </p:blipFill>
        <p:spPr bwMode="auto">
          <a:xfrm>
            <a:off x="6366933" y="3554290"/>
            <a:ext cx="3714044" cy="2690142"/>
          </a:xfrm>
          <a:prstGeom prst="rect">
            <a:avLst/>
          </a:prstGeom>
          <a:noFill/>
          <a:ln>
            <a:solidFill>
              <a:srgbClr val="000000"/>
            </a:solidFill>
          </a:ln>
        </p:spPr>
      </p:pic>
      <p:sp>
        <p:nvSpPr>
          <p:cNvPr id="7" name="Rectangle 6"/>
          <p:cNvSpPr/>
          <p:nvPr/>
        </p:nvSpPr>
        <p:spPr>
          <a:xfrm>
            <a:off x="7151257" y="2899020"/>
            <a:ext cx="2145396" cy="369332"/>
          </a:xfrm>
          <a:prstGeom prst="rect">
            <a:avLst/>
          </a:prstGeom>
        </p:spPr>
        <p:txBody>
          <a:bodyPr wrap="none">
            <a:spAutoFit/>
          </a:bodyPr>
          <a:lstStyle/>
          <a:p>
            <a:r>
              <a:rPr lang="en-GB" b="1" dirty="0">
                <a:latin typeface="Calibri" panose="020F0502020204030204" pitchFamily="34" charset="0"/>
                <a:ea typeface="Times New Roman" panose="02020603050405020304" pitchFamily="18" charset="0"/>
                <a:cs typeface="Times New Roman" panose="02020603050405020304" pitchFamily="18" charset="0"/>
              </a:rPr>
              <a:t>Indian Red Scorpion </a:t>
            </a:r>
            <a:endParaRPr lang="en-GB" dirty="0"/>
          </a:p>
        </p:txBody>
      </p:sp>
    </p:spTree>
    <p:extLst>
      <p:ext uri="{BB962C8B-B14F-4D97-AF65-F5344CB8AC3E}">
        <p14:creationId xmlns:p14="http://schemas.microsoft.com/office/powerpoint/2010/main" val="341295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9289"/>
            <a:ext cx="10515600" cy="5657674"/>
          </a:xfrm>
        </p:spPr>
        <p:txBody>
          <a:bodyPr/>
          <a:lstStyle/>
          <a:p>
            <a:pPr marL="0" indent="0">
              <a:buNone/>
            </a:pPr>
            <a:r>
              <a:rPr lang="en-GB" dirty="0" smtClean="0"/>
              <a:t>Today we will be finding out more information about the Leopard Frog and Indian Red Scorpion. </a:t>
            </a:r>
          </a:p>
          <a:p>
            <a:pPr marL="0" indent="0">
              <a:buNone/>
            </a:pPr>
            <a:endParaRPr lang="en-GB" dirty="0"/>
          </a:p>
          <a:p>
            <a:pPr marL="0" indent="0">
              <a:buNone/>
            </a:pPr>
            <a:r>
              <a:rPr lang="en-GB" dirty="0" smtClean="0"/>
              <a:t>You will need to read carefully through the fact files and create a mind-map with the key information that you have learnt (this will help you for the next session.) </a:t>
            </a:r>
            <a:endParaRPr lang="en-GB" dirty="0"/>
          </a:p>
        </p:txBody>
      </p:sp>
      <p:pic>
        <p:nvPicPr>
          <p:cNvPr id="4" name="Picture 3"/>
          <p:cNvPicPr>
            <a:picLocks noChangeAspect="1"/>
          </p:cNvPicPr>
          <p:nvPr/>
        </p:nvPicPr>
        <p:blipFill>
          <a:blip r:embed="rId2"/>
          <a:stretch>
            <a:fillRect/>
          </a:stretch>
        </p:blipFill>
        <p:spPr>
          <a:xfrm>
            <a:off x="969094" y="3348126"/>
            <a:ext cx="5126906" cy="3243366"/>
          </a:xfrm>
          <a:prstGeom prst="rect">
            <a:avLst/>
          </a:prstGeom>
        </p:spPr>
      </p:pic>
      <p:pic>
        <p:nvPicPr>
          <p:cNvPr id="5" name="Picture 4"/>
          <p:cNvPicPr>
            <a:picLocks noChangeAspect="1"/>
          </p:cNvPicPr>
          <p:nvPr/>
        </p:nvPicPr>
        <p:blipFill>
          <a:blip r:embed="rId3"/>
          <a:stretch>
            <a:fillRect/>
          </a:stretch>
        </p:blipFill>
        <p:spPr>
          <a:xfrm>
            <a:off x="7445900" y="3736622"/>
            <a:ext cx="3774020" cy="2537001"/>
          </a:xfrm>
          <a:prstGeom prst="rect">
            <a:avLst/>
          </a:prstGeom>
        </p:spPr>
      </p:pic>
    </p:spTree>
    <p:extLst>
      <p:ext uri="{BB962C8B-B14F-4D97-AF65-F5344CB8AC3E}">
        <p14:creationId xmlns:p14="http://schemas.microsoft.com/office/powerpoint/2010/main" val="470791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Glossary</a:t>
            </a:r>
            <a:endParaRPr lang="en-GB" dirty="0"/>
          </a:p>
        </p:txBody>
      </p:sp>
      <p:sp>
        <p:nvSpPr>
          <p:cNvPr id="3" name="Content Placeholder 2"/>
          <p:cNvSpPr>
            <a:spLocks noGrp="1"/>
          </p:cNvSpPr>
          <p:nvPr>
            <p:ph idx="1"/>
          </p:nvPr>
        </p:nvSpPr>
        <p:spPr>
          <a:xfrm>
            <a:off x="838200" y="1509536"/>
            <a:ext cx="10515600" cy="4351338"/>
          </a:xfrm>
        </p:spPr>
        <p:txBody>
          <a:bodyPr/>
          <a:lstStyle/>
          <a:p>
            <a:pPr marL="0" indent="0">
              <a:buNone/>
            </a:pPr>
            <a:r>
              <a:rPr lang="en-GB" dirty="0" smtClean="0"/>
              <a:t>Now, use the internet or a dictionary to fix the jumbled glossary. </a:t>
            </a:r>
            <a:endParaRPr lang="en-GB" dirty="0"/>
          </a:p>
        </p:txBody>
      </p:sp>
      <p:pic>
        <p:nvPicPr>
          <p:cNvPr id="4" name="Picture 3"/>
          <p:cNvPicPr>
            <a:picLocks noChangeAspect="1"/>
          </p:cNvPicPr>
          <p:nvPr/>
        </p:nvPicPr>
        <p:blipFill>
          <a:blip r:embed="rId2"/>
          <a:stretch>
            <a:fillRect/>
          </a:stretch>
        </p:blipFill>
        <p:spPr>
          <a:xfrm>
            <a:off x="4199466" y="2185868"/>
            <a:ext cx="3211512" cy="4441062"/>
          </a:xfrm>
          <a:prstGeom prst="rect">
            <a:avLst/>
          </a:prstGeom>
        </p:spPr>
      </p:pic>
    </p:spTree>
    <p:extLst>
      <p:ext uri="{BB962C8B-B14F-4D97-AF65-F5344CB8AC3E}">
        <p14:creationId xmlns:p14="http://schemas.microsoft.com/office/powerpoint/2010/main" val="244070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a:t>
            </a:r>
            <a:endParaRPr lang="en-GB" dirty="0"/>
          </a:p>
        </p:txBody>
      </p:sp>
      <p:sp>
        <p:nvSpPr>
          <p:cNvPr id="3" name="Content Placeholder 2"/>
          <p:cNvSpPr>
            <a:spLocks noGrp="1"/>
          </p:cNvSpPr>
          <p:nvPr>
            <p:ph idx="1"/>
          </p:nvPr>
        </p:nvSpPr>
        <p:spPr/>
        <p:txBody>
          <a:bodyPr/>
          <a:lstStyle/>
          <a:p>
            <a:pPr marL="0" indent="0">
              <a:buNone/>
            </a:pPr>
            <a:r>
              <a:rPr lang="en-GB" dirty="0" smtClean="0"/>
              <a:t>Watch the following videos…</a:t>
            </a:r>
          </a:p>
          <a:p>
            <a:pPr marL="0" indent="0">
              <a:buNone/>
            </a:pPr>
            <a:r>
              <a:rPr lang="en-GB" dirty="0" smtClean="0"/>
              <a:t>Can you find two things that are similar for each animals and two things that are different?</a:t>
            </a:r>
          </a:p>
          <a:p>
            <a:r>
              <a:rPr lang="en-GB" u="sng" dirty="0">
                <a:hlinkClick r:id="rId2"/>
              </a:rPr>
              <a:t>https://video.nationalgeographic.com/video/indian-red-scorpion-predation?source=searchvideo</a:t>
            </a:r>
            <a:r>
              <a:rPr lang="en-GB" dirty="0"/>
              <a:t> and</a:t>
            </a:r>
          </a:p>
          <a:p>
            <a:r>
              <a:rPr lang="en-GB" u="sng" dirty="0">
                <a:hlinkClick r:id="rId3"/>
              </a:rPr>
              <a:t>https://video.nationalgeographic.com/video/frog_northern_leopard?source=searchvideo</a:t>
            </a:r>
            <a:endParaRPr lang="en-GB" dirty="0"/>
          </a:p>
          <a:p>
            <a:pPr marL="0" indent="0">
              <a:buNone/>
            </a:pPr>
            <a:endParaRPr lang="en-GB" dirty="0"/>
          </a:p>
        </p:txBody>
      </p:sp>
    </p:spTree>
    <p:extLst>
      <p:ext uri="{BB962C8B-B14F-4D97-AF65-F5344CB8AC3E}">
        <p14:creationId xmlns:p14="http://schemas.microsoft.com/office/powerpoint/2010/main" val="115407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a:t>
            </a:r>
            <a:r>
              <a:rPr lang="en-GB" u="sng" dirty="0" smtClean="0"/>
              <a:t>5</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smtClean="0"/>
              <a:t>Think carefully about the two animals that you read about in the previous session. </a:t>
            </a:r>
          </a:p>
          <a:p>
            <a:pPr marL="0" indent="0">
              <a:buNone/>
            </a:pPr>
            <a:r>
              <a:rPr lang="en-GB" dirty="0" smtClean="0"/>
              <a:t>Now, listen to the fable of the Frog and the Scorpion. If you don’t have access to YouTube, you can read the outline of the fable. </a:t>
            </a:r>
            <a:endParaRPr lang="en-GB" dirty="0"/>
          </a:p>
          <a:p>
            <a:pPr marL="0" indent="0">
              <a:buNone/>
            </a:pPr>
            <a:r>
              <a:rPr lang="en-GB" u="sng" dirty="0">
                <a:hlinkClick r:id="rId2"/>
              </a:rPr>
              <a:t>https://</a:t>
            </a:r>
            <a:r>
              <a:rPr lang="en-GB" u="sng" dirty="0" smtClean="0">
                <a:hlinkClick r:id="rId2"/>
              </a:rPr>
              <a:t>www.youtube.com/watch?v=v2ZWZTlcRcs</a:t>
            </a:r>
            <a:endParaRPr lang="en-GB" u="sng" dirty="0" smtClean="0"/>
          </a:p>
          <a:p>
            <a:pPr marL="0" indent="0">
              <a:buNone/>
            </a:pPr>
            <a:endParaRPr lang="en-GB" u="sng" dirty="0"/>
          </a:p>
          <a:p>
            <a:pPr marL="0" indent="0">
              <a:buNone/>
            </a:pPr>
            <a:r>
              <a:rPr lang="en-GB" dirty="0" smtClean="0"/>
              <a:t>Whil</a:t>
            </a:r>
            <a:r>
              <a:rPr lang="en-GB" dirty="0" smtClean="0"/>
              <a:t>e listening to the story; </a:t>
            </a:r>
          </a:p>
          <a:p>
            <a:r>
              <a:rPr lang="en-GB" dirty="0" smtClean="0"/>
              <a:t>Can you predict what might happen?</a:t>
            </a:r>
          </a:p>
          <a:p>
            <a:r>
              <a:rPr lang="en-GB" dirty="0" smtClean="0"/>
              <a:t>Do you think the frog trusts the scorpion? </a:t>
            </a:r>
          </a:p>
          <a:p>
            <a:r>
              <a:rPr lang="en-GB" dirty="0" smtClean="0"/>
              <a:t>What would you do?</a:t>
            </a:r>
            <a:endParaRPr lang="en-GB" dirty="0"/>
          </a:p>
        </p:txBody>
      </p:sp>
    </p:spTree>
    <p:extLst>
      <p:ext uri="{BB962C8B-B14F-4D97-AF65-F5344CB8AC3E}">
        <p14:creationId xmlns:p14="http://schemas.microsoft.com/office/powerpoint/2010/main" val="242013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in my nature…”</a:t>
            </a:r>
            <a:endParaRPr lang="en-GB" dirty="0"/>
          </a:p>
        </p:txBody>
      </p:sp>
      <p:sp>
        <p:nvSpPr>
          <p:cNvPr id="3" name="Content Placeholder 2"/>
          <p:cNvSpPr>
            <a:spLocks noGrp="1"/>
          </p:cNvSpPr>
          <p:nvPr>
            <p:ph idx="1"/>
          </p:nvPr>
        </p:nvSpPr>
        <p:spPr>
          <a:xfrm>
            <a:off x="1023435" y="1773195"/>
            <a:ext cx="10145129" cy="2909342"/>
          </a:xfrm>
        </p:spPr>
        <p:txBody>
          <a:bodyPr/>
          <a:lstStyle/>
          <a:p>
            <a:pPr marL="0" indent="0">
              <a:buNone/>
            </a:pPr>
            <a:r>
              <a:rPr lang="en-GB" dirty="0" smtClean="0"/>
              <a:t>When the frog asked the scorpion, “Why did you sting me?” the scorpion replied, “It’s in my nature.”</a:t>
            </a:r>
          </a:p>
          <a:p>
            <a:pPr marL="0" indent="0">
              <a:buNone/>
            </a:pPr>
            <a:endParaRPr lang="en-GB" dirty="0"/>
          </a:p>
          <a:p>
            <a:pPr marL="0" indent="0">
              <a:buNone/>
            </a:pPr>
            <a:r>
              <a:rPr lang="en-GB" dirty="0" smtClean="0"/>
              <a:t>What do you think he meant by this?</a:t>
            </a:r>
          </a:p>
        </p:txBody>
      </p:sp>
      <p:pic>
        <p:nvPicPr>
          <p:cNvPr id="2050" name="Picture 2" descr="https://thescorpionandthefrogdotcom.files.wordpress.com/2013/07/cropped-the-scorpion-and-the-frog-backgroun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532" y="4016199"/>
            <a:ext cx="8092806" cy="253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09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in my nature…”</a:t>
            </a:r>
            <a:endParaRPr lang="en-GB" dirty="0"/>
          </a:p>
        </p:txBody>
      </p:sp>
      <p:sp>
        <p:nvSpPr>
          <p:cNvPr id="3" name="Content Placeholder 2"/>
          <p:cNvSpPr>
            <a:spLocks noGrp="1"/>
          </p:cNvSpPr>
          <p:nvPr>
            <p:ph idx="1"/>
          </p:nvPr>
        </p:nvSpPr>
        <p:spPr/>
        <p:txBody>
          <a:bodyPr/>
          <a:lstStyle/>
          <a:p>
            <a:pPr marL="0" indent="0">
              <a:buNone/>
            </a:pPr>
            <a:r>
              <a:rPr lang="en-GB" dirty="0"/>
              <a:t>It’s just the way I am. I cannot help it. It’s how I’m </a:t>
            </a:r>
            <a:r>
              <a:rPr lang="en-GB" dirty="0" smtClean="0"/>
              <a:t>made. </a:t>
            </a:r>
          </a:p>
          <a:p>
            <a:pPr marL="0" indent="0">
              <a:buNone/>
            </a:pPr>
            <a:endParaRPr lang="en-GB" dirty="0"/>
          </a:p>
          <a:p>
            <a:pPr marL="0" indent="0">
              <a:buNone/>
            </a:pPr>
            <a:r>
              <a:rPr lang="en-GB" dirty="0" smtClean="0"/>
              <a:t>The scorpion explained to the frog that it’s what he was meant to do. It’s just who he is. </a:t>
            </a:r>
          </a:p>
          <a:p>
            <a:pPr marL="0" indent="0">
              <a:buNone/>
            </a:pPr>
            <a:r>
              <a:rPr lang="en-GB" dirty="0" smtClean="0"/>
              <a:t>Similar to the expression ‘A leopard can’t change his spots.”</a:t>
            </a:r>
          </a:p>
          <a:p>
            <a:pPr marL="0" indent="0">
              <a:buNone/>
            </a:pPr>
            <a:endParaRPr lang="en-GB" dirty="0"/>
          </a:p>
          <a:p>
            <a:pPr marL="0" indent="0">
              <a:buNone/>
            </a:pPr>
            <a:r>
              <a:rPr lang="en-GB" dirty="0" smtClean="0"/>
              <a:t>In this session we will be writing about ourselves, thinking carefully about our personality and behaviour. </a:t>
            </a:r>
            <a:endParaRPr lang="en-GB" dirty="0"/>
          </a:p>
        </p:txBody>
      </p:sp>
    </p:spTree>
    <p:extLst>
      <p:ext uri="{BB962C8B-B14F-4D97-AF65-F5344CB8AC3E}">
        <p14:creationId xmlns:p14="http://schemas.microsoft.com/office/powerpoint/2010/main" val="2411335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1 star – Use the template ‘How I am.’ to organise your sentences. Thinking carefully about what is good about you, what is not so good about you and things that you would like to change. </a:t>
            </a:r>
          </a:p>
          <a:p>
            <a:pPr marL="0" indent="0">
              <a:buNone/>
            </a:pPr>
            <a:endParaRPr lang="en-GB" dirty="0"/>
          </a:p>
          <a:p>
            <a:pPr marL="0" indent="0">
              <a:buNone/>
            </a:pPr>
            <a:r>
              <a:rPr lang="en-GB" dirty="0" smtClean="0"/>
              <a:t>2 star – Create a short paragraph, discussing your personality and behaviour. Think about what other people like about you and things you think you might need to work on. </a:t>
            </a:r>
          </a:p>
          <a:p>
            <a:pPr marL="0" indent="0">
              <a:buNone/>
            </a:pPr>
            <a:endParaRPr lang="en-GB" dirty="0"/>
          </a:p>
          <a:p>
            <a:pPr marL="0" indent="0">
              <a:buNone/>
            </a:pPr>
            <a:r>
              <a:rPr lang="en-GB" dirty="0" smtClean="0"/>
              <a:t>3 star – Create descriptive sentences to build a paragraph about your personality and behaviour. Can you compare these features to someone else in your household? </a:t>
            </a:r>
            <a:endParaRPr lang="en-GB" dirty="0"/>
          </a:p>
        </p:txBody>
      </p:sp>
    </p:spTree>
    <p:extLst>
      <p:ext uri="{BB962C8B-B14F-4D97-AF65-F5344CB8AC3E}">
        <p14:creationId xmlns:p14="http://schemas.microsoft.com/office/powerpoint/2010/main" val="250337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Well done Year 2, you are working very hard! Don’t forget to have a go at all of the tasks set on Purple Mash and save them so that I can see what you have been up to! </a:t>
            </a:r>
          </a:p>
          <a:p>
            <a:pPr marL="0" indent="0">
              <a:buNone/>
            </a:pPr>
            <a:r>
              <a:rPr lang="en-GB" dirty="0" smtClean="0"/>
              <a:t>We also have the blog on Purple Mash so please use this so we can keep in touch! </a:t>
            </a:r>
          </a:p>
          <a:p>
            <a:pPr marL="0" indent="0">
              <a:buNone/>
            </a:pPr>
            <a:r>
              <a:rPr lang="en-GB" dirty="0" smtClean="0"/>
              <a:t>Try your best to continue to read out loud every day – parents can log reading on the Purple Mash blog. </a:t>
            </a:r>
          </a:p>
          <a:p>
            <a:pPr marL="0" indent="0">
              <a:buNone/>
            </a:pPr>
            <a:r>
              <a:rPr lang="en-GB" dirty="0" smtClean="0"/>
              <a:t>All paper work should be saved and returned to school when we are open again! </a:t>
            </a:r>
          </a:p>
          <a:p>
            <a:pPr marL="0" indent="0">
              <a:buNone/>
            </a:pPr>
            <a:r>
              <a:rPr lang="en-GB" dirty="0" smtClean="0"/>
              <a:t>Keep it up </a:t>
            </a:r>
            <a:r>
              <a:rPr lang="en-GB" dirty="0" smtClean="0">
                <a:sym typeface="Wingdings" panose="05000000000000000000" pitchFamily="2" charset="2"/>
              </a:rPr>
              <a:t> </a:t>
            </a:r>
            <a:endParaRPr lang="en-GB" dirty="0"/>
          </a:p>
        </p:txBody>
      </p:sp>
    </p:spTree>
    <p:extLst>
      <p:ext uri="{BB962C8B-B14F-4D97-AF65-F5344CB8AC3E}">
        <p14:creationId xmlns:p14="http://schemas.microsoft.com/office/powerpoint/2010/main" val="43796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WHOLE SCHOOL WRITING PROJECT</a:t>
            </a:r>
            <a:endParaRPr lang="en-GB" dirty="0"/>
          </a:p>
        </p:txBody>
      </p:sp>
      <p:sp>
        <p:nvSpPr>
          <p:cNvPr id="3" name="Content Placeholder 2"/>
          <p:cNvSpPr>
            <a:spLocks noGrp="1"/>
          </p:cNvSpPr>
          <p:nvPr>
            <p:ph idx="1"/>
          </p:nvPr>
        </p:nvSpPr>
        <p:spPr/>
        <p:txBody>
          <a:bodyPr/>
          <a:lstStyle/>
          <a:p>
            <a:pPr marL="0" indent="0">
              <a:buNone/>
            </a:pPr>
            <a:r>
              <a:rPr lang="en-GB" dirty="0"/>
              <a:t>This week, we are running a whole school writing project.  </a:t>
            </a:r>
          </a:p>
          <a:p>
            <a:pPr marL="0" indent="0">
              <a:buNone/>
            </a:pPr>
            <a:r>
              <a:rPr lang="en-GB" dirty="0"/>
              <a:t>As part of your home learning, you need to take part in this project, and send us evidence of your entry.  You can send you evidence in as:</a:t>
            </a:r>
          </a:p>
          <a:p>
            <a:pPr marL="0" indent="0">
              <a:buNone/>
            </a:pPr>
            <a:r>
              <a:rPr lang="en-GB" dirty="0"/>
              <a:t>Email to the school email address</a:t>
            </a:r>
          </a:p>
          <a:p>
            <a:pPr marL="0" indent="0">
              <a:buNone/>
            </a:pPr>
            <a:r>
              <a:rPr lang="en-GB" dirty="0"/>
              <a:t>A copy to be handed in at the reception</a:t>
            </a:r>
          </a:p>
          <a:p>
            <a:pPr marL="0" indent="0">
              <a:buNone/>
            </a:pPr>
            <a:r>
              <a:rPr lang="en-GB" dirty="0"/>
              <a:t>Upload it to Purple Mash</a:t>
            </a:r>
          </a:p>
          <a:p>
            <a:pPr marL="0" indent="0">
              <a:buNone/>
            </a:pPr>
            <a:endParaRPr lang="en-GB" dirty="0" smtClean="0"/>
          </a:p>
          <a:p>
            <a:pPr marL="0" indent="0">
              <a:buNone/>
            </a:pPr>
            <a:r>
              <a:rPr lang="en-GB" dirty="0"/>
              <a:t>Entries for the writing project must be in by </a:t>
            </a:r>
            <a:r>
              <a:rPr lang="en-GB" b="1" dirty="0"/>
              <a:t>Wednesday 3rd March. </a:t>
            </a:r>
            <a:endParaRPr lang="en-GB" dirty="0"/>
          </a:p>
        </p:txBody>
      </p:sp>
    </p:spTree>
    <p:extLst>
      <p:ext uri="{BB962C8B-B14F-4D97-AF65-F5344CB8AC3E}">
        <p14:creationId xmlns:p14="http://schemas.microsoft.com/office/powerpoint/2010/main" val="193004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1 – Writing Competition… </a:t>
            </a:r>
            <a:endParaRPr lang="en-GB" dirty="0"/>
          </a:p>
        </p:txBody>
      </p:sp>
      <p:sp>
        <p:nvSpPr>
          <p:cNvPr id="3" name="Content Placeholder 2"/>
          <p:cNvSpPr>
            <a:spLocks noGrp="1"/>
          </p:cNvSpPr>
          <p:nvPr>
            <p:ph idx="1"/>
          </p:nvPr>
        </p:nvSpPr>
        <p:spPr/>
        <p:txBody>
          <a:bodyPr/>
          <a:lstStyle/>
          <a:p>
            <a:pPr marL="0" indent="0">
              <a:buNone/>
            </a:pPr>
            <a:r>
              <a:rPr lang="en-GB" dirty="0" smtClean="0"/>
              <a:t>Watch the following video;</a:t>
            </a:r>
          </a:p>
          <a:p>
            <a:pPr marL="0" indent="0">
              <a:buNone/>
            </a:pPr>
            <a:r>
              <a:rPr lang="en-GB" dirty="0">
                <a:hlinkClick r:id="rId2"/>
              </a:rPr>
              <a:t>https://</a:t>
            </a:r>
            <a:r>
              <a:rPr lang="en-GB" dirty="0" smtClean="0">
                <a:hlinkClick r:id="rId2"/>
              </a:rPr>
              <a:t>www.literacyshed.com/oktapodi.html</a:t>
            </a:r>
            <a:endParaRPr lang="en-GB" dirty="0" smtClean="0"/>
          </a:p>
          <a:p>
            <a:pPr marL="0" indent="0">
              <a:buNone/>
            </a:pPr>
            <a:endParaRPr lang="en-GB" dirty="0"/>
          </a:p>
          <a:p>
            <a:pPr marL="0" indent="0">
              <a:buNone/>
            </a:pPr>
            <a:r>
              <a:rPr lang="en-GB" dirty="0" smtClean="0"/>
              <a:t>While watching the video, think carefully about what each character might be feeling at different parts of the story. Consider what descriptive sentences you could create to describe the setting and characters. </a:t>
            </a:r>
            <a:endParaRPr lang="en-GB" dirty="0"/>
          </a:p>
        </p:txBody>
      </p:sp>
    </p:spTree>
    <p:extLst>
      <p:ext uri="{BB962C8B-B14F-4D97-AF65-F5344CB8AC3E}">
        <p14:creationId xmlns:p14="http://schemas.microsoft.com/office/powerpoint/2010/main" val="223583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1 - Planning</a:t>
            </a:r>
            <a:endParaRPr lang="en-GB" dirty="0"/>
          </a:p>
        </p:txBody>
      </p:sp>
      <p:sp>
        <p:nvSpPr>
          <p:cNvPr id="3" name="Content Placeholder 2"/>
          <p:cNvSpPr>
            <a:spLocks noGrp="1"/>
          </p:cNvSpPr>
          <p:nvPr>
            <p:ph idx="1"/>
          </p:nvPr>
        </p:nvSpPr>
        <p:spPr/>
        <p:txBody>
          <a:bodyPr/>
          <a:lstStyle/>
          <a:p>
            <a:pPr marL="0" indent="0">
              <a:buNone/>
            </a:pPr>
            <a:r>
              <a:rPr lang="en-GB" dirty="0" smtClean="0"/>
              <a:t>Now you must choose one idea for your writing based on the video; </a:t>
            </a:r>
          </a:p>
          <a:p>
            <a:r>
              <a:rPr lang="en-GB" dirty="0"/>
              <a:t>Retell the narrative using rich </a:t>
            </a:r>
            <a:r>
              <a:rPr lang="en-GB" dirty="0" smtClean="0"/>
              <a:t>description </a:t>
            </a:r>
            <a:r>
              <a:rPr lang="en-GB" dirty="0"/>
              <a:t>and vivid imagery. </a:t>
            </a:r>
          </a:p>
          <a:p>
            <a:r>
              <a:rPr lang="en-GB" dirty="0"/>
              <a:t>Write a dialogue between the two octopi at various points throughout.</a:t>
            </a:r>
          </a:p>
          <a:p>
            <a:r>
              <a:rPr lang="en-GB" dirty="0" smtClean="0"/>
              <a:t>Discuss </a:t>
            </a:r>
            <a:r>
              <a:rPr lang="en-GB" dirty="0"/>
              <a:t>what is going to happen to each of the octopi.</a:t>
            </a:r>
          </a:p>
          <a:p>
            <a:r>
              <a:rPr lang="en-GB" dirty="0"/>
              <a:t>Write alternative endings to the story.  </a:t>
            </a:r>
          </a:p>
          <a:p>
            <a:r>
              <a:rPr lang="en-GB" dirty="0"/>
              <a:t>Write stories with flashbacks, perhaps the octopus wakes up in </a:t>
            </a:r>
          </a:p>
          <a:p>
            <a:pPr marL="0" indent="0">
              <a:buNone/>
            </a:pPr>
            <a:r>
              <a:rPr lang="en-GB" dirty="0"/>
              <a:t>t</a:t>
            </a:r>
            <a:r>
              <a:rPr lang="en-GB" dirty="0" smtClean="0"/>
              <a:t>he </a:t>
            </a:r>
            <a:r>
              <a:rPr lang="en-GB" dirty="0"/>
              <a:t>truck and a flash back takes place remembering the tank</a:t>
            </a:r>
          </a:p>
          <a:p>
            <a:pPr marL="0" indent="0">
              <a:buNone/>
            </a:pPr>
            <a:endParaRPr lang="en-GB" dirty="0"/>
          </a:p>
        </p:txBody>
      </p:sp>
    </p:spTree>
    <p:extLst>
      <p:ext uri="{BB962C8B-B14F-4D97-AF65-F5344CB8AC3E}">
        <p14:creationId xmlns:p14="http://schemas.microsoft.com/office/powerpoint/2010/main" val="278077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Day 1 - Planning</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Spend this session planning your writing… </a:t>
            </a:r>
          </a:p>
          <a:p>
            <a:pPr marL="0" indent="0">
              <a:buNone/>
            </a:pPr>
            <a:endParaRPr lang="en-GB" dirty="0"/>
          </a:p>
          <a:p>
            <a:pPr marL="0" indent="0">
              <a:buNone/>
            </a:pPr>
            <a:r>
              <a:rPr lang="en-GB" dirty="0" smtClean="0"/>
              <a:t>Think carefully about the purpose of your writing, what you have decided to do based on the video. </a:t>
            </a:r>
          </a:p>
          <a:p>
            <a:pPr marL="0" indent="0">
              <a:buNone/>
            </a:pPr>
            <a:endParaRPr lang="en-GB" dirty="0"/>
          </a:p>
          <a:p>
            <a:pPr marL="0" indent="0">
              <a:buNone/>
            </a:pPr>
            <a:r>
              <a:rPr lang="en-GB" dirty="0" smtClean="0"/>
              <a:t>Use a mind map or bullet points to organise your thoughts. </a:t>
            </a:r>
          </a:p>
          <a:p>
            <a:pPr marL="0" indent="0">
              <a:buNone/>
            </a:pPr>
            <a:r>
              <a:rPr lang="en-GB" dirty="0" smtClean="0"/>
              <a:t>Are you going to use paragraphs?</a:t>
            </a:r>
          </a:p>
          <a:p>
            <a:pPr marL="0" indent="0">
              <a:buNone/>
            </a:pPr>
            <a:r>
              <a:rPr lang="en-GB" dirty="0" smtClean="0"/>
              <a:t>Will you be writing in first or third person?</a:t>
            </a:r>
          </a:p>
          <a:p>
            <a:pPr marL="0" indent="0">
              <a:buNone/>
            </a:pPr>
            <a:r>
              <a:rPr lang="en-GB" dirty="0" smtClean="0"/>
              <a:t>What adjectives and similes could you use to describe the setting and characters? </a:t>
            </a:r>
            <a:endParaRPr lang="en-GB" dirty="0"/>
          </a:p>
        </p:txBody>
      </p:sp>
    </p:spTree>
    <p:extLst>
      <p:ext uri="{BB962C8B-B14F-4D97-AF65-F5344CB8AC3E}">
        <p14:creationId xmlns:p14="http://schemas.microsoft.com/office/powerpoint/2010/main" val="244964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2 – Writing Competition entry</a:t>
            </a:r>
            <a:endParaRPr lang="en-GB" dirty="0"/>
          </a:p>
        </p:txBody>
      </p:sp>
      <p:sp>
        <p:nvSpPr>
          <p:cNvPr id="3" name="Content Placeholder 2"/>
          <p:cNvSpPr>
            <a:spLocks noGrp="1"/>
          </p:cNvSpPr>
          <p:nvPr>
            <p:ph idx="1"/>
          </p:nvPr>
        </p:nvSpPr>
        <p:spPr/>
        <p:txBody>
          <a:bodyPr/>
          <a:lstStyle/>
          <a:p>
            <a:pPr marL="0" indent="0">
              <a:buNone/>
            </a:pPr>
            <a:r>
              <a:rPr lang="en-GB" dirty="0" smtClean="0"/>
              <a:t>In the previous session, you planned your writing entry for our whole school writing competition. </a:t>
            </a:r>
          </a:p>
          <a:p>
            <a:pPr marL="0" indent="0">
              <a:buNone/>
            </a:pPr>
            <a:r>
              <a:rPr lang="en-GB" dirty="0" smtClean="0"/>
              <a:t>Before starting to write your entry, I recommend re-watching the video to remind yourself what happened. </a:t>
            </a:r>
          </a:p>
          <a:p>
            <a:pPr marL="0" indent="0">
              <a:buNone/>
            </a:pPr>
            <a:endParaRPr lang="en-GB" dirty="0"/>
          </a:p>
          <a:p>
            <a:pPr marL="0" indent="0">
              <a:buNone/>
            </a:pPr>
            <a:r>
              <a:rPr lang="en-GB" dirty="0">
                <a:hlinkClick r:id="rId2"/>
              </a:rPr>
              <a:t>https://</a:t>
            </a:r>
            <a:r>
              <a:rPr lang="en-GB" dirty="0" smtClean="0">
                <a:hlinkClick r:id="rId2"/>
              </a:rPr>
              <a:t>www.literacyshed.com/oktapodi.html</a:t>
            </a:r>
            <a:endParaRPr lang="en-GB" dirty="0" smtClean="0"/>
          </a:p>
          <a:p>
            <a:pPr marL="0" indent="0">
              <a:buNone/>
            </a:pPr>
            <a:endParaRPr lang="en-GB" dirty="0"/>
          </a:p>
          <a:p>
            <a:pPr marL="0" indent="0">
              <a:buNone/>
            </a:pPr>
            <a:r>
              <a:rPr lang="en-GB" dirty="0" smtClean="0"/>
              <a:t>We will be looking carefully at grammar, punctuation and handwriting.</a:t>
            </a:r>
            <a:endParaRPr lang="en-GB" dirty="0"/>
          </a:p>
        </p:txBody>
      </p:sp>
    </p:spTree>
    <p:extLst>
      <p:ext uri="{BB962C8B-B14F-4D97-AF65-F5344CB8AC3E}">
        <p14:creationId xmlns:p14="http://schemas.microsoft.com/office/powerpoint/2010/main" val="27996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6265"/>
            <a:ext cx="10515600" cy="5350698"/>
          </a:xfrm>
        </p:spPr>
        <p:txBody>
          <a:bodyPr>
            <a:normAutofit fontScale="92500"/>
          </a:bodyPr>
          <a:lstStyle/>
          <a:p>
            <a:pPr marL="0" indent="0">
              <a:buNone/>
            </a:pPr>
            <a:r>
              <a:rPr lang="en-GB" dirty="0"/>
              <a:t>Once your entry has been received, you will receive feedback from your teacher, which will involve you editing and might require redrafting</a:t>
            </a:r>
            <a:r>
              <a:rPr lang="en-GB" dirty="0" smtClean="0"/>
              <a:t>.</a:t>
            </a:r>
          </a:p>
          <a:p>
            <a:pPr marL="0" indent="0">
              <a:buNone/>
            </a:pPr>
            <a:endParaRPr lang="en-GB" dirty="0"/>
          </a:p>
          <a:p>
            <a:pPr marL="0" indent="0">
              <a:buNone/>
            </a:pPr>
            <a:r>
              <a:rPr lang="en-GB" dirty="0"/>
              <a:t>Please make sure that you try just as hard as you would at school so that your teacher can see exactly how well you are doing with your writing</a:t>
            </a:r>
            <a:r>
              <a:rPr lang="en-GB" dirty="0" smtClean="0"/>
              <a:t>.</a:t>
            </a:r>
          </a:p>
          <a:p>
            <a:pPr marL="0" indent="0">
              <a:buNone/>
            </a:pPr>
            <a:endParaRPr lang="en-GB" dirty="0"/>
          </a:p>
          <a:p>
            <a:pPr marL="0" indent="0">
              <a:buNone/>
            </a:pPr>
            <a:r>
              <a:rPr lang="en-GB" dirty="0" smtClean="0"/>
              <a:t>I can’t wait to read all of your entries and we will give you feedback on your next phone call or visit! </a:t>
            </a:r>
          </a:p>
          <a:p>
            <a:pPr marL="0" indent="0">
              <a:buNone/>
            </a:pPr>
            <a:endParaRPr lang="en-GB" dirty="0"/>
          </a:p>
          <a:p>
            <a:pPr marL="0" indent="0">
              <a:buNone/>
            </a:pPr>
            <a:r>
              <a:rPr lang="en-GB" dirty="0" smtClean="0"/>
              <a:t>Don’t forget, entries </a:t>
            </a:r>
            <a:r>
              <a:rPr lang="en-GB" dirty="0"/>
              <a:t>for the writing project must be in by </a:t>
            </a:r>
            <a:r>
              <a:rPr lang="en-GB" b="1" dirty="0"/>
              <a:t>Wednesday 3rd March. </a:t>
            </a: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270776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3 – Cold Write</a:t>
            </a:r>
            <a:endParaRPr lang="en-GB" dirty="0"/>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buNone/>
            </a:pPr>
            <a:r>
              <a:rPr lang="en-GB" dirty="0" smtClean="0"/>
              <a:t>This half term we will be looking at writing our own fables. </a:t>
            </a:r>
          </a:p>
          <a:p>
            <a:pPr marL="0" indent="0">
              <a:buNone/>
            </a:pPr>
            <a:r>
              <a:rPr lang="en-GB" dirty="0" smtClean="0"/>
              <a:t>Remember that at the beginning of each unit, we complete a cold write. A cold write is an independent piece of writing before we have learnt anything about the topic. This shows what we already know. </a:t>
            </a:r>
          </a:p>
          <a:p>
            <a:pPr marL="0" indent="0">
              <a:buNone/>
            </a:pPr>
            <a:endParaRPr lang="en-GB" dirty="0"/>
          </a:p>
          <a:p>
            <a:pPr marL="0" indent="0">
              <a:buNone/>
            </a:pPr>
            <a:r>
              <a:rPr lang="en-GB" dirty="0" smtClean="0"/>
              <a:t>Today you will be writing a fable about a tortoise and a leopard, remember that a tortoise can’t move very fast but a leopard can. </a:t>
            </a:r>
          </a:p>
          <a:p>
            <a:pPr marL="0" indent="0">
              <a:buNone/>
            </a:pPr>
            <a:endParaRPr lang="en-GB" dirty="0"/>
          </a:p>
          <a:p>
            <a:pPr marL="0" indent="0">
              <a:buNone/>
            </a:pPr>
            <a:r>
              <a:rPr lang="en-GB" dirty="0" smtClean="0"/>
              <a:t>Remember that it is ok to find this difficult, you are yet to learn what a fable is. Just have a go and try your best to show what you think a fable might be and the features! </a:t>
            </a:r>
            <a:r>
              <a:rPr lang="en-GB" dirty="0" smtClean="0">
                <a:sym typeface="Wingdings" panose="05000000000000000000" pitchFamily="2" charset="2"/>
              </a:rPr>
              <a:t></a:t>
            </a:r>
            <a:endParaRPr lang="en-GB" dirty="0"/>
          </a:p>
        </p:txBody>
      </p:sp>
    </p:spTree>
    <p:extLst>
      <p:ext uri="{BB962C8B-B14F-4D97-AF65-F5344CB8AC3E}">
        <p14:creationId xmlns:p14="http://schemas.microsoft.com/office/powerpoint/2010/main" val="3455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TotalTime>
  <Words>1215</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Year 2 – Home Learning  English – Spring 2 – Week 1</vt:lpstr>
      <vt:lpstr>Reminder</vt:lpstr>
      <vt:lpstr>WHOLE SCHOOL WRITING PROJECT</vt:lpstr>
      <vt:lpstr>Day 1 – Writing Competition… </vt:lpstr>
      <vt:lpstr>Day 1 - Planning</vt:lpstr>
      <vt:lpstr>Day 1 - Planning</vt:lpstr>
      <vt:lpstr>Day 2 – Writing Competition entry</vt:lpstr>
      <vt:lpstr>PowerPoint Presentation</vt:lpstr>
      <vt:lpstr>Day 3 – Cold Write</vt:lpstr>
      <vt:lpstr>Day 4</vt:lpstr>
      <vt:lpstr>Fables</vt:lpstr>
      <vt:lpstr>PowerPoint Presentation</vt:lpstr>
      <vt:lpstr>Glossary</vt:lpstr>
      <vt:lpstr>Extension</vt:lpstr>
      <vt:lpstr>Day 5</vt:lpstr>
      <vt:lpstr>“It’s in my nature…”</vt:lpstr>
      <vt:lpstr>“It’s in my nature…”</vt:lpstr>
      <vt:lpstr>Activities….</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 Home Learning  English – Spring 1 – Week 1</dc:title>
  <dc:creator>tidman, emily</dc:creator>
  <cp:lastModifiedBy>tidman, emily</cp:lastModifiedBy>
  <cp:revision>35</cp:revision>
  <dcterms:created xsi:type="dcterms:W3CDTF">2021-01-04T19:13:33Z</dcterms:created>
  <dcterms:modified xsi:type="dcterms:W3CDTF">2021-02-20T14:52:42Z</dcterms:modified>
</cp:coreProperties>
</file>