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76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4" r:id="rId17"/>
    <p:sldId id="292" r:id="rId18"/>
    <p:sldId id="293" r:id="rId19"/>
    <p:sldId id="294" r:id="rId20"/>
    <p:sldId id="295" r:id="rId21"/>
    <p:sldId id="291" r:id="rId22"/>
    <p:sldId id="261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B8D5F-FFE8-41C1-9E27-7EA12D1DC5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C107-5A26-46A4-98BB-D721B3FAE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6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F1F56-4080-4B26-B469-E0FD86A25484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3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5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2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1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2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2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9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9CDA2-902F-4726-BA8D-3896A361781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hEoRVNJfD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bbc.co.uk/bitesize/articles/zcxnm3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2 – Home Learning </a:t>
            </a:r>
            <a:br>
              <a:rPr lang="en-GB" dirty="0" smtClean="0"/>
            </a:br>
            <a:r>
              <a:rPr lang="en-GB" sz="3600" dirty="0" smtClean="0"/>
              <a:t>English – Spring 2 – Week </a:t>
            </a:r>
            <a:r>
              <a:rPr lang="en-GB" sz="3600" dirty="0" smtClean="0"/>
              <a:t>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Descriptive writing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237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85" r="10402"/>
          <a:stretch/>
        </p:blipFill>
        <p:spPr>
          <a:xfrm>
            <a:off x="385589" y="394542"/>
            <a:ext cx="8438816" cy="6061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1798" y="1608464"/>
            <a:ext cx="25889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XCCW Joined 1a" panose="03050602040000000000" pitchFamily="66" charset="0"/>
              </a:rPr>
              <a:t>Can you find the tall lady? </a:t>
            </a:r>
          </a:p>
          <a:p>
            <a:endParaRPr lang="en-GB" sz="3600" dirty="0">
              <a:latin typeface="XCCW Joined 1a" panose="03050602040000000000" pitchFamily="66" charset="0"/>
            </a:endParaRPr>
          </a:p>
          <a:p>
            <a:endParaRPr lang="en-GB" sz="3600" dirty="0" smtClean="0">
              <a:latin typeface="XCCW Joined 1a" panose="03050602040000000000" pitchFamily="66" charset="0"/>
            </a:endParaRPr>
          </a:p>
          <a:p>
            <a:r>
              <a:rPr lang="en-GB" sz="2000" i="1" dirty="0" smtClean="0">
                <a:latin typeface="XCCW Joined 1a" panose="03050602040000000000" pitchFamily="66" charset="0"/>
              </a:rPr>
              <a:t>Is that specific enough?</a:t>
            </a:r>
            <a:endParaRPr lang="en-GB" i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85" r="10402"/>
          <a:stretch/>
        </p:blipFill>
        <p:spPr>
          <a:xfrm>
            <a:off x="385589" y="394542"/>
            <a:ext cx="8438816" cy="6061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1798" y="855278"/>
            <a:ext cx="25889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XCCW Joined 1a" panose="03050602040000000000" pitchFamily="66" charset="0"/>
              </a:rPr>
              <a:t>Can you find the tall lady with the red dress? </a:t>
            </a:r>
          </a:p>
          <a:p>
            <a:endParaRPr lang="en-GB" sz="3600" dirty="0">
              <a:latin typeface="XCCW Joined 1a" panose="03050602040000000000" pitchFamily="66" charset="0"/>
            </a:endParaRPr>
          </a:p>
          <a:p>
            <a:endParaRPr lang="en-GB" sz="3600" dirty="0" smtClean="0">
              <a:latin typeface="XCCW Joined 1a" panose="03050602040000000000" pitchFamily="66" charset="0"/>
            </a:endParaRPr>
          </a:p>
          <a:p>
            <a:r>
              <a:rPr lang="en-GB" sz="2000" i="1" dirty="0" smtClean="0">
                <a:latin typeface="XCCW Joined 1a" panose="03050602040000000000" pitchFamily="66" charset="0"/>
              </a:rPr>
              <a:t>Is that specific enough?</a:t>
            </a:r>
            <a:endParaRPr lang="en-GB" i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85" r="10402"/>
          <a:stretch/>
        </p:blipFill>
        <p:spPr>
          <a:xfrm>
            <a:off x="385589" y="394542"/>
            <a:ext cx="8438816" cy="6061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3831" y="2166285"/>
            <a:ext cx="2588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1a" panose="03050602040000000000" pitchFamily="66" charset="0"/>
              </a:rPr>
              <a:t>What do you notice happening to the balloon each time I expand my description?</a:t>
            </a:r>
            <a:endParaRPr lang="en-GB" sz="1200" i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85" r="10402"/>
          <a:stretch/>
        </p:blipFill>
        <p:spPr>
          <a:xfrm>
            <a:off x="385589" y="394542"/>
            <a:ext cx="8438816" cy="6061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7730" y="638978"/>
            <a:ext cx="2699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XCCW Joined 1a" panose="03050602040000000000" pitchFamily="66" charset="0"/>
              </a:rPr>
              <a:t>The _________, _________ man with _____ _________ ran away from the bumper truck. </a:t>
            </a:r>
            <a:endParaRPr lang="en-GB" sz="32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EoRVNJfD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6794" y="1031206"/>
            <a:ext cx="8892448" cy="50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 the Where’s Wally pictures to create expanded noun phrases for some of the characters. </a:t>
            </a:r>
          </a:p>
          <a:p>
            <a:pPr marL="0" indent="0">
              <a:buNone/>
            </a:pPr>
            <a:r>
              <a:rPr lang="en-GB" dirty="0" smtClean="0"/>
              <a:t>       1 star challenge – create a sentence with an expanded noun phrase in it. Can someone in your family guess who you are talking about?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 2 star challenge – create sentences with an</a:t>
            </a:r>
          </a:p>
          <a:p>
            <a:pPr marL="0" indent="0">
              <a:buNone/>
            </a:pPr>
            <a:r>
              <a:rPr lang="en-GB" dirty="0" smtClean="0"/>
              <a:t>expanded noun phrase and simile. </a:t>
            </a:r>
          </a:p>
          <a:p>
            <a:pPr marL="0" indent="0">
              <a:buNone/>
            </a:pPr>
            <a:r>
              <a:rPr lang="en-GB" dirty="0" smtClean="0"/>
              <a:t>Can someone in your family guess who you </a:t>
            </a:r>
          </a:p>
          <a:p>
            <a:pPr marL="0" indent="0">
              <a:buNone/>
            </a:pPr>
            <a:r>
              <a:rPr lang="en-GB" dirty="0" smtClean="0"/>
              <a:t>are talking about?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1046602" y="2842352"/>
            <a:ext cx="297456" cy="3525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692" y="3910989"/>
            <a:ext cx="4050269" cy="276253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838200" y="4001294"/>
            <a:ext cx="297456" cy="3525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229299" y="4001294"/>
            <a:ext cx="297456" cy="3525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86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</a:t>
            </a:r>
            <a:r>
              <a:rPr lang="en-GB" dirty="0" smtClean="0"/>
              <a:t>3 – setting descriptions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95" y="548680"/>
            <a:ext cx="2962672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800" b="1" dirty="0"/>
              <a:t>Setting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584" y="1556792"/>
            <a:ext cx="3888432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600" dirty="0"/>
              <a:t>When you write about a setting, you need to make sure you use lots of description so a reader can picture themselves there.</a:t>
            </a:r>
          </a:p>
          <a:p>
            <a:pPr>
              <a:buNone/>
            </a:pPr>
            <a:endParaRPr lang="en-GB" sz="2600" dirty="0"/>
          </a:p>
          <a:p>
            <a:r>
              <a:rPr lang="en-GB" sz="2600" dirty="0"/>
              <a:t>Effective descriptions appeal to the senses.</a:t>
            </a:r>
          </a:p>
        </p:txBody>
      </p:sp>
      <p:pic>
        <p:nvPicPr>
          <p:cNvPr id="6" name="Picture 2" descr="http://3.bp.blogspot.com/_mD3jinJ3a1k/SKr2cA4isWI/AAAAAAAABAc/1g0LfsTXgKs/s400/5-sen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772817"/>
            <a:ext cx="3603134" cy="34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544" y="346657"/>
            <a:ext cx="8133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One morning there was a different smell in the air</a:t>
            </a:r>
            <a:r>
              <a:rPr lang="en-GB" sz="2000" b="1" dirty="0">
                <a:solidFill>
                  <a:prstClr val="black"/>
                </a:solidFill>
              </a:rPr>
              <a:t>, and the ship was moving oddly, with a brisker rocking from side to side instead of the plunging and soaring.  </a:t>
            </a:r>
            <a:r>
              <a:rPr lang="en-GB" sz="2000" b="1" dirty="0" err="1">
                <a:solidFill>
                  <a:prstClr val="black"/>
                </a:solidFill>
              </a:rPr>
              <a:t>Lyra</a:t>
            </a:r>
            <a:r>
              <a:rPr lang="en-GB" sz="2000" b="1" dirty="0">
                <a:solidFill>
                  <a:prstClr val="black"/>
                </a:solidFill>
              </a:rPr>
              <a:t> was on deck a minute after she woke up, </a:t>
            </a:r>
            <a:r>
              <a:rPr lang="en-GB" sz="2000" b="1" dirty="0">
                <a:solidFill>
                  <a:srgbClr val="0070C0"/>
                </a:solidFill>
              </a:rPr>
              <a:t>gazing greedily at the land: such a strange sight, after all that water, </a:t>
            </a:r>
            <a:r>
              <a:rPr lang="en-GB" sz="2000" b="1" dirty="0">
                <a:solidFill>
                  <a:prstClr val="black"/>
                </a:solidFill>
              </a:rPr>
              <a:t>for though they had only been at sea a few days, </a:t>
            </a:r>
            <a:r>
              <a:rPr lang="en-GB" sz="2000" b="1" dirty="0" err="1">
                <a:solidFill>
                  <a:prstClr val="black"/>
                </a:solidFill>
              </a:rPr>
              <a:t>Lyra</a:t>
            </a:r>
            <a:r>
              <a:rPr lang="en-GB" sz="2000" b="1" dirty="0">
                <a:solidFill>
                  <a:prstClr val="black"/>
                </a:solidFill>
              </a:rPr>
              <a:t> felt as if they’d been on the ocean for months.  </a:t>
            </a:r>
            <a:r>
              <a:rPr lang="en-GB" sz="2000" b="1" dirty="0">
                <a:solidFill>
                  <a:srgbClr val="0070C0"/>
                </a:solidFill>
              </a:rPr>
              <a:t>Directly ahead of the ship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 mountain rose, green-flanked and snow capped, and a little town and harbour lay below it: wooden houses with steep roofs, an oratory spire, cranes in the harbour, and </a:t>
            </a:r>
            <a:r>
              <a:rPr lang="en-GB" sz="2000" b="1" dirty="0">
                <a:solidFill>
                  <a:srgbClr val="F636E8"/>
                </a:solidFill>
              </a:rPr>
              <a:t>clouds of gulls wheeling and crying</a:t>
            </a:r>
            <a:r>
              <a:rPr lang="en-GB" sz="2000" b="1" dirty="0">
                <a:solidFill>
                  <a:srgbClr val="C00000"/>
                </a:solidFill>
              </a:rPr>
              <a:t>.  </a:t>
            </a:r>
            <a:r>
              <a:rPr lang="en-GB" sz="2000" b="1" dirty="0">
                <a:solidFill>
                  <a:srgbClr val="00B050"/>
                </a:solidFill>
              </a:rPr>
              <a:t>The smell was of fish, but mixed with it came land smells too: pine-resin and earth and something animal and musky, and something else that was cold and blank and wild: it might have been snow.  It was the smell of the North.</a:t>
            </a:r>
          </a:p>
          <a:p>
            <a:r>
              <a:rPr lang="en-GB" sz="2000" b="1" dirty="0">
                <a:solidFill>
                  <a:prstClr val="black"/>
                </a:solidFill>
              </a:rPr>
              <a:t>	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544" y="429309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Seals frisked around the ship, showing their clown-faces above the water before sinking back without a splash.  </a:t>
            </a:r>
            <a:r>
              <a:rPr lang="en-GB" sz="2000" b="1" dirty="0">
                <a:solidFill>
                  <a:srgbClr val="7030A0"/>
                </a:solidFill>
              </a:rPr>
              <a:t>The wind that lifted spray off the white-capped waves was monstrously cold, and searched out every gap in </a:t>
            </a:r>
            <a:r>
              <a:rPr lang="en-GB" sz="2000" b="1" dirty="0" err="1">
                <a:solidFill>
                  <a:srgbClr val="7030A0"/>
                </a:solidFill>
              </a:rPr>
              <a:t>Lyra’s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err="1">
                <a:solidFill>
                  <a:srgbClr val="7030A0"/>
                </a:solidFill>
              </a:rPr>
              <a:t>wolfskin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  <a:p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2355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23" y="4168865"/>
            <a:ext cx="2636104" cy="2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6071" y="3879790"/>
            <a:ext cx="8600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SIGHT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6008" y="3887734"/>
            <a:ext cx="1114394" cy="369332"/>
          </a:xfrm>
          <a:prstGeom prst="rect">
            <a:avLst/>
          </a:prstGeom>
          <a:ln>
            <a:solidFill>
              <a:srgbClr val="F636E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636E8"/>
                </a:solidFill>
              </a:rPr>
              <a:t>HEARING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46080" y="4725144"/>
            <a:ext cx="860009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TOUCH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0866" y="5478137"/>
            <a:ext cx="860009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TASTE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7380" y="5486917"/>
            <a:ext cx="860009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27038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house-war-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28775"/>
            <a:ext cx="6318250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ld-house-war-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7888" y="5733256"/>
            <a:ext cx="52565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simile (comparing two things using </a:t>
            </a:r>
            <a:r>
              <a:rPr lang="en-GB" b="1" i="1" dirty="0">
                <a:solidFill>
                  <a:prstClr val="black"/>
                </a:solidFill>
              </a:rPr>
              <a:t>like </a:t>
            </a:r>
            <a:r>
              <a:rPr lang="en-GB" b="1" dirty="0">
                <a:solidFill>
                  <a:prstClr val="black"/>
                </a:solidFill>
              </a:rPr>
              <a:t>or </a:t>
            </a:r>
            <a:r>
              <a:rPr lang="en-GB" b="1" i="1" dirty="0">
                <a:solidFill>
                  <a:prstClr val="black"/>
                </a:solidFill>
              </a:rPr>
              <a:t>as e.g. The house shrivels and rots like a piece of discarded fruit</a:t>
            </a:r>
            <a:r>
              <a:rPr lang="en-GB" b="1" dirty="0">
                <a:solidFill>
                  <a:prstClr val="black"/>
                </a:solidFill>
              </a:rPr>
              <a:t>).</a:t>
            </a:r>
          </a:p>
        </p:txBody>
      </p:sp>
      <p:pic>
        <p:nvPicPr>
          <p:cNvPr id="7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86" y="197024"/>
            <a:ext cx="1071737" cy="10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41206" y="259805"/>
            <a:ext cx="26986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 dilapidated, overgrown, wilderness, lonely, broken.</a:t>
            </a:r>
          </a:p>
        </p:txBody>
      </p:sp>
    </p:spTree>
    <p:extLst>
      <p:ext uri="{BB962C8B-B14F-4D97-AF65-F5344CB8AC3E}">
        <p14:creationId xmlns:p14="http://schemas.microsoft.com/office/powerpoint/2010/main" val="12296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Well done Year 2, you are working very hard! Don’t forget to have a go at all of the tasks set on Purple Mash and save them so that I can see what you have been up to! </a:t>
            </a:r>
          </a:p>
          <a:p>
            <a:pPr marL="0" indent="0">
              <a:buNone/>
            </a:pPr>
            <a:r>
              <a:rPr lang="en-GB" dirty="0" smtClean="0"/>
              <a:t>We also have the blog on Purple Mash so please use this so we can keep in touch! </a:t>
            </a:r>
          </a:p>
          <a:p>
            <a:pPr marL="0" indent="0">
              <a:buNone/>
            </a:pPr>
            <a:r>
              <a:rPr lang="en-GB" dirty="0" smtClean="0"/>
              <a:t>Try your best to continue to read out loud every day – parents can log reading on the Purple Mash blog. </a:t>
            </a:r>
          </a:p>
          <a:p>
            <a:pPr marL="0" indent="0">
              <a:buNone/>
            </a:pPr>
            <a:r>
              <a:rPr lang="en-GB" dirty="0" smtClean="0"/>
              <a:t>All paper work should be saved and returned to school when we are open again! </a:t>
            </a:r>
          </a:p>
          <a:p>
            <a:pPr marL="0" indent="0">
              <a:buNone/>
            </a:pPr>
            <a:r>
              <a:rPr lang="en-GB" dirty="0" smtClean="0"/>
              <a:t>Keep it up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960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Rive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5960" y="5593015"/>
            <a:ext cx="46805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simile (comparing two things using </a:t>
            </a:r>
            <a:r>
              <a:rPr lang="en-GB" b="1" i="1" dirty="0">
                <a:solidFill>
                  <a:prstClr val="black"/>
                </a:solidFill>
              </a:rPr>
              <a:t>like </a:t>
            </a:r>
            <a:r>
              <a:rPr lang="en-GB" b="1" dirty="0">
                <a:solidFill>
                  <a:prstClr val="black"/>
                </a:solidFill>
              </a:rPr>
              <a:t>or </a:t>
            </a:r>
            <a:r>
              <a:rPr lang="en-GB" b="1" i="1" dirty="0">
                <a:solidFill>
                  <a:prstClr val="black"/>
                </a:solidFill>
              </a:rPr>
              <a:t>as e.g. The rocks jut out like...</a:t>
            </a:r>
            <a:r>
              <a:rPr lang="en-GB" b="1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1206" y="259805"/>
            <a:ext cx="26986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powerful, relentless, meanders , unforgiving</a:t>
            </a:r>
          </a:p>
        </p:txBody>
      </p:sp>
      <p:pic>
        <p:nvPicPr>
          <p:cNvPr id="7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377" y="188642"/>
            <a:ext cx="100811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9192"/>
            <a:ext cx="10515600" cy="1325563"/>
          </a:xfrm>
        </p:spPr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0" y="1961002"/>
            <a:ext cx="3469061" cy="4665988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495759" y="1484322"/>
            <a:ext cx="342441" cy="3745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213" y="3106824"/>
            <a:ext cx="3742292" cy="2374343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4236789" y="2639257"/>
            <a:ext cx="342441" cy="3745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680333" y="2639256"/>
            <a:ext cx="342441" cy="3745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878" y="3106825"/>
            <a:ext cx="3541661" cy="2302766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9034175" y="2732251"/>
            <a:ext cx="342441" cy="3745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8639044" y="2732251"/>
            <a:ext cx="342441" cy="3745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8235453" y="2732251"/>
            <a:ext cx="342441" cy="3745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4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38"/>
            <a:ext cx="10515600" cy="1325563"/>
          </a:xfrm>
        </p:spPr>
        <p:txBody>
          <a:bodyPr/>
          <a:lstStyle/>
          <a:p>
            <a:r>
              <a:rPr lang="en-GB" u="sng" dirty="0" smtClean="0"/>
              <a:t>Day </a:t>
            </a:r>
            <a:r>
              <a:rPr lang="en-GB" u="sng" dirty="0" smtClean="0"/>
              <a:t>4 – Setting Descriptions…</a:t>
            </a:r>
            <a:endParaRPr lang="en-GB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34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Read through the BBC article and watch the video…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www.bbc.co.uk/bitesize/articles/zcxnm39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Decide which activity is best for you to practice what you have learnt about setting descriptions.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935" y="3734718"/>
            <a:ext cx="3787465" cy="26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9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38"/>
            <a:ext cx="10515600" cy="1325563"/>
          </a:xfrm>
        </p:spPr>
        <p:txBody>
          <a:bodyPr/>
          <a:lstStyle/>
          <a:p>
            <a:r>
              <a:rPr lang="en-GB" u="sng" dirty="0" smtClean="0"/>
              <a:t>Day </a:t>
            </a:r>
            <a:r>
              <a:rPr lang="en-GB" u="sng" dirty="0" smtClean="0"/>
              <a:t>5 – SPAG Assessment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933"/>
            <a:ext cx="10515600" cy="4982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Today, you will independently complete a spelling, punctuation and grammar assessment task. </a:t>
            </a:r>
          </a:p>
          <a:p>
            <a:pPr marL="0" indent="0">
              <a:buNone/>
            </a:pPr>
            <a:r>
              <a:rPr lang="en-GB" dirty="0" smtClean="0"/>
              <a:t>There are instructions for each part of the assessment, it is important that you complete as much as possible independently so that we can see what you know so far. </a:t>
            </a:r>
          </a:p>
          <a:p>
            <a:pPr marL="0" indent="0">
              <a:buNone/>
            </a:pPr>
            <a:r>
              <a:rPr lang="en-GB" dirty="0" smtClean="0"/>
              <a:t>You shoul</a:t>
            </a:r>
            <a:r>
              <a:rPr lang="en-GB" dirty="0" smtClean="0"/>
              <a:t>d bring your assessment back into school with you when you return on Monday 8</a:t>
            </a:r>
            <a:r>
              <a:rPr lang="en-GB" baseline="30000" dirty="0" smtClean="0"/>
              <a:t>th</a:t>
            </a:r>
            <a:r>
              <a:rPr lang="en-GB" dirty="0" smtClean="0"/>
              <a:t> March.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13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39" y="-273853"/>
            <a:ext cx="10515600" cy="1325563"/>
          </a:xfrm>
        </p:spPr>
        <p:txBody>
          <a:bodyPr/>
          <a:lstStyle/>
          <a:p>
            <a:r>
              <a:rPr lang="en-GB" dirty="0" smtClean="0"/>
              <a:t>Day </a:t>
            </a:r>
            <a:r>
              <a:rPr lang="en-GB" dirty="0" smtClean="0"/>
              <a:t>1 – Character descriptions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8" y="937732"/>
            <a:ext cx="7049877" cy="5890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60115" y="4092633"/>
            <a:ext cx="466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https://www.bbc.co.uk/bitesize/articles/zg2tqfr</a:t>
            </a:r>
          </a:p>
        </p:txBody>
      </p:sp>
    </p:spTree>
    <p:extLst>
      <p:ext uri="{BB962C8B-B14F-4D97-AF65-F5344CB8AC3E}">
        <p14:creationId xmlns:p14="http://schemas.microsoft.com/office/powerpoint/2010/main" val="223583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378"/>
            <a:ext cx="10515600" cy="462358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Don’t forget to use adjectives and similes to make your character descriptions exciting.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2" y="3514381"/>
            <a:ext cx="4524041" cy="249905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216236" y="2985571"/>
            <a:ext cx="363556" cy="3966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077" y="3216001"/>
            <a:ext cx="3922349" cy="2843518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5585208" y="2680637"/>
            <a:ext cx="363556" cy="3966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6042322" y="2675875"/>
            <a:ext cx="363556" cy="3966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06187" y="6054757"/>
            <a:ext cx="466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https://www.bbc.co.uk/bitesize/articles/zg2tqfr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06" y="3950204"/>
            <a:ext cx="3901414" cy="19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2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</a:t>
            </a:r>
            <a:r>
              <a:rPr lang="en-GB" dirty="0" smtClean="0"/>
              <a:t>2 – Expanded Noun Phrases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6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u="sng" dirty="0" smtClean="0">
                <a:latin typeface="XCCW Joined 1a" panose="03050602040000000000" pitchFamily="66" charset="0"/>
              </a:rPr>
              <a:t>L.O.- To use expanded noun phrases</a:t>
            </a:r>
            <a:endParaRPr lang="en-GB" sz="2800" u="sng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XCCW Joined 1a" panose="03050602040000000000" pitchFamily="66" charset="0"/>
              </a:rPr>
              <a:t>What will we be learning today?</a:t>
            </a:r>
            <a:br>
              <a:rPr lang="en-GB" sz="2000" dirty="0" smtClean="0">
                <a:latin typeface="XCCW Joined 1a" panose="03050602040000000000" pitchFamily="66" charset="0"/>
              </a:rPr>
            </a:br>
            <a:endParaRPr lang="en-GB" sz="2000" dirty="0" smtClean="0">
              <a:latin typeface="XCCW Joined 1a" panose="03050602040000000000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XCCW Joined 1a" panose="03050602040000000000" pitchFamily="66" charset="0"/>
              </a:rPr>
              <a:t>What words do you recognise in our learning objective? </a:t>
            </a:r>
            <a:br>
              <a:rPr lang="en-GB" sz="2000" dirty="0" smtClean="0">
                <a:latin typeface="XCCW Joined 1a" panose="03050602040000000000" pitchFamily="66" charset="0"/>
              </a:rPr>
            </a:br>
            <a:endParaRPr lang="en-GB" sz="2000" dirty="0" smtClean="0">
              <a:latin typeface="XCCW Joined 1a" panose="03050602040000000000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XCCW Joined 1a" panose="03050602040000000000" pitchFamily="66" charset="0"/>
              </a:rPr>
              <a:t>How might they help us with our learning today?</a:t>
            </a:r>
          </a:p>
          <a:p>
            <a:pPr marL="0" indent="0">
              <a:buNone/>
            </a:pPr>
            <a:endParaRPr lang="en-GB" sz="2000" dirty="0">
              <a:latin typeface="XCCW Joined 1a" panose="03050602040000000000" pitchFamily="66" charset="0"/>
            </a:endParaRPr>
          </a:p>
          <a:p>
            <a:pPr marL="0" indent="0">
              <a:buNone/>
            </a:pPr>
            <a:endParaRPr lang="en-GB" sz="2000" dirty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4" y="4281429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4281429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316" y="4157604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XCCW Joined 1a" panose="03050602040000000000" pitchFamily="66" charset="0"/>
              </a:rPr>
              <a:t>Expanded noun phrases…</a:t>
            </a:r>
            <a:endParaRPr lang="en-GB" sz="3600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XCCW Joined 1a" panose="03050602040000000000" pitchFamily="66" charset="0"/>
              </a:rPr>
              <a:t>An </a:t>
            </a:r>
            <a:r>
              <a:rPr lang="en-GB" sz="2400" b="1" dirty="0">
                <a:latin typeface="XCCW Joined 1a" panose="03050602040000000000" pitchFamily="66" charset="0"/>
              </a:rPr>
              <a:t>expanded noun phrase</a:t>
            </a:r>
            <a:r>
              <a:rPr lang="en-GB" sz="2400" dirty="0">
                <a:latin typeface="XCCW Joined 1a" panose="03050602040000000000" pitchFamily="66" charset="0"/>
              </a:rPr>
              <a:t> adds more detail to the </a:t>
            </a:r>
            <a:r>
              <a:rPr lang="en-GB" sz="2400" b="1" dirty="0">
                <a:latin typeface="XCCW Joined 1a" panose="03050602040000000000" pitchFamily="66" charset="0"/>
              </a:rPr>
              <a:t>noun</a:t>
            </a:r>
            <a:r>
              <a:rPr lang="en-GB" sz="2400" dirty="0">
                <a:latin typeface="XCCW Joined 1a" panose="03050602040000000000" pitchFamily="66" charset="0"/>
              </a:rPr>
              <a:t> by adding one or more adjectives. An adjective is a word that describes a </a:t>
            </a:r>
            <a:r>
              <a:rPr lang="en-GB" sz="2400" b="1" dirty="0">
                <a:latin typeface="XCCW Joined 1a" panose="03050602040000000000" pitchFamily="66" charset="0"/>
              </a:rPr>
              <a:t>noun</a:t>
            </a:r>
            <a:r>
              <a:rPr lang="en-GB" sz="2400" dirty="0" smtClean="0">
                <a:latin typeface="XCCW Joined 1a" panose="03050602040000000000" pitchFamily="66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XCCW Joined 1a" panose="03050602040000000000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XCCW Joined 1a" panose="03050602040000000000" pitchFamily="66" charset="0"/>
              </a:rPr>
              <a:t>For example:</a:t>
            </a:r>
            <a:r>
              <a:rPr lang="en-GB" dirty="0">
                <a:latin typeface="XCCW Joined 1a" panose="03050602040000000000" pitchFamily="66" charset="0"/>
              </a:rPr>
              <a:t> </a:t>
            </a:r>
            <a:r>
              <a:rPr lang="en-GB" sz="2400" dirty="0">
                <a:latin typeface="XCCW Joined 1a" panose="03050602040000000000" pitchFamily="66" charset="0"/>
              </a:rPr>
              <a:t>a </a:t>
            </a:r>
            <a:r>
              <a:rPr lang="en-GB" sz="2400" i="1" u="sng" dirty="0">
                <a:latin typeface="XCCW Joined 1a" panose="03050602040000000000" pitchFamily="66" charset="0"/>
              </a:rPr>
              <a:t>huge</a:t>
            </a:r>
            <a:r>
              <a:rPr lang="en-GB" sz="2400" dirty="0">
                <a:latin typeface="XCCW Joined 1a" panose="03050602040000000000" pitchFamily="66" charset="0"/>
              </a:rPr>
              <a:t> tree, some </a:t>
            </a:r>
            <a:r>
              <a:rPr lang="en-GB" sz="2400" i="1" u="sng" dirty="0">
                <a:latin typeface="XCCW Joined 1a" panose="03050602040000000000" pitchFamily="66" charset="0"/>
              </a:rPr>
              <a:t>colourful</a:t>
            </a:r>
            <a:r>
              <a:rPr lang="en-GB" sz="2400" dirty="0">
                <a:latin typeface="XCCW Joined 1a" panose="03050602040000000000" pitchFamily="66" charset="0"/>
              </a:rPr>
              <a:t> sweets, the </a:t>
            </a:r>
            <a:r>
              <a:rPr lang="en-GB" sz="2400" i="1" u="sng" dirty="0">
                <a:latin typeface="XCCW Joined 1a" panose="03050602040000000000" pitchFamily="66" charset="0"/>
              </a:rPr>
              <a:t>large, royal</a:t>
            </a:r>
            <a:r>
              <a:rPr lang="en-GB" sz="2400" dirty="0">
                <a:latin typeface="XCCW Joined 1a" panose="03050602040000000000" pitchFamily="66" charset="0"/>
              </a:rPr>
              <a:t> castle</a:t>
            </a:r>
          </a:p>
        </p:txBody>
      </p:sp>
    </p:spTree>
    <p:extLst>
      <p:ext uri="{BB962C8B-B14F-4D97-AF65-F5344CB8AC3E}">
        <p14:creationId xmlns:p14="http://schemas.microsoft.com/office/powerpoint/2010/main" val="22361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9" y="372851"/>
            <a:ext cx="11440157" cy="55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85" r="10402"/>
          <a:stretch/>
        </p:blipFill>
        <p:spPr>
          <a:xfrm>
            <a:off x="385589" y="394542"/>
            <a:ext cx="8438816" cy="6061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1798" y="1608464"/>
            <a:ext cx="25889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XCCW Joined 1a" panose="03050602040000000000" pitchFamily="66" charset="0"/>
              </a:rPr>
              <a:t>Can you find the lady? </a:t>
            </a:r>
          </a:p>
          <a:p>
            <a:endParaRPr lang="en-GB" sz="3600" dirty="0">
              <a:latin typeface="XCCW Joined 1a" panose="03050602040000000000" pitchFamily="66" charset="0"/>
            </a:endParaRPr>
          </a:p>
          <a:p>
            <a:endParaRPr lang="en-GB" sz="3600" dirty="0" smtClean="0">
              <a:latin typeface="XCCW Joined 1a" panose="03050602040000000000" pitchFamily="66" charset="0"/>
            </a:endParaRPr>
          </a:p>
          <a:p>
            <a:r>
              <a:rPr lang="en-GB" sz="2000" i="1" dirty="0" smtClean="0">
                <a:latin typeface="XCCW Joined 1a" panose="03050602040000000000" pitchFamily="66" charset="0"/>
              </a:rPr>
              <a:t>Is that specific enough?</a:t>
            </a:r>
            <a:endParaRPr lang="en-GB" i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839</Words>
  <Application>Microsoft Office PowerPoint</Application>
  <PresentationFormat>Widescreen</PresentationFormat>
  <Paragraphs>72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XCCW Joined 1a</vt:lpstr>
      <vt:lpstr>Office Theme</vt:lpstr>
      <vt:lpstr>Year 2 – Home Learning  English – Spring 2 – Week 2</vt:lpstr>
      <vt:lpstr>Reminder</vt:lpstr>
      <vt:lpstr>Day 1 – Character descriptions</vt:lpstr>
      <vt:lpstr>Activities…</vt:lpstr>
      <vt:lpstr>Day 2 – Expanded Noun Phrases </vt:lpstr>
      <vt:lpstr>L.O.- To use expanded noun phrases</vt:lpstr>
      <vt:lpstr>Expanded noun phrases…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Activities…</vt:lpstr>
      <vt:lpstr>Day 3 – setting descriptions</vt:lpstr>
      <vt:lpstr>Setting</vt:lpstr>
      <vt:lpstr>PowerPoint Presentation</vt:lpstr>
      <vt:lpstr>PowerPoint Presentation</vt:lpstr>
      <vt:lpstr>PowerPoint Presentation</vt:lpstr>
      <vt:lpstr>Activities</vt:lpstr>
      <vt:lpstr>Day 4 – Setting Descriptions…</vt:lpstr>
      <vt:lpstr>Day 5 – SPAG Assessment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– Home Learning  English – Spring 1 – Week 1</dc:title>
  <dc:creator>tidman, emily</dc:creator>
  <cp:lastModifiedBy>tidman, emily</cp:lastModifiedBy>
  <cp:revision>39</cp:revision>
  <dcterms:created xsi:type="dcterms:W3CDTF">2021-01-04T19:13:33Z</dcterms:created>
  <dcterms:modified xsi:type="dcterms:W3CDTF">2021-02-28T15:36:25Z</dcterms:modified>
</cp:coreProperties>
</file>