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1" r:id="rId3"/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Montserrat SemiBold"/>
      <p:regular r:id="rId28"/>
      <p:bold r:id="rId29"/>
      <p:italic r:id="rId30"/>
      <p:boldItalic r:id="rId31"/>
    </p:embeddedFont>
    <p:embeddedFont>
      <p:font typeface="Montserrat"/>
      <p:regular r:id="rId32"/>
      <p:bold r:id="rId33"/>
      <p:italic r:id="rId34"/>
      <p:boldItalic r:id="rId35"/>
    </p:embeddedFont>
    <p:embeddedFont>
      <p:font typeface="Montserrat Medium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MontserratSemiBold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SemiBold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SemiBold-boldItalic.fntdata"/><Relationship Id="rId30" Type="http://schemas.openxmlformats.org/officeDocument/2006/relationships/font" Target="fonts/MontserratSemiBold-italic.fntdata"/><Relationship Id="rId11" Type="http://schemas.openxmlformats.org/officeDocument/2006/relationships/slide" Target="slides/slide6.xml"/><Relationship Id="rId33" Type="http://schemas.openxmlformats.org/officeDocument/2006/relationships/font" Target="fonts/Montserrat-bold.fntdata"/><Relationship Id="rId10" Type="http://schemas.openxmlformats.org/officeDocument/2006/relationships/slide" Target="slides/slide5.xml"/><Relationship Id="rId32" Type="http://schemas.openxmlformats.org/officeDocument/2006/relationships/font" Target="fonts/Montserrat-regular.fntdata"/><Relationship Id="rId13" Type="http://schemas.openxmlformats.org/officeDocument/2006/relationships/slide" Target="slides/slide8.xml"/><Relationship Id="rId35" Type="http://schemas.openxmlformats.org/officeDocument/2006/relationships/font" Target="fonts/Montserrat-boldItalic.fntdata"/><Relationship Id="rId12" Type="http://schemas.openxmlformats.org/officeDocument/2006/relationships/slide" Target="slides/slide7.xml"/><Relationship Id="rId34" Type="http://schemas.openxmlformats.org/officeDocument/2006/relationships/font" Target="fonts/Montserrat-italic.fntdata"/><Relationship Id="rId15" Type="http://schemas.openxmlformats.org/officeDocument/2006/relationships/slide" Target="slides/slide10.xml"/><Relationship Id="rId37" Type="http://schemas.openxmlformats.org/officeDocument/2006/relationships/font" Target="fonts/MontserratMedium-bold.fntdata"/><Relationship Id="rId14" Type="http://schemas.openxmlformats.org/officeDocument/2006/relationships/slide" Target="slides/slide9.xml"/><Relationship Id="rId36" Type="http://schemas.openxmlformats.org/officeDocument/2006/relationships/font" Target="fonts/MontserratMedium-regular.fntdata"/><Relationship Id="rId17" Type="http://schemas.openxmlformats.org/officeDocument/2006/relationships/slide" Target="slides/slide12.xml"/><Relationship Id="rId39" Type="http://schemas.openxmlformats.org/officeDocument/2006/relationships/font" Target="fonts/MontserratMedium-boldItalic.fntdata"/><Relationship Id="rId16" Type="http://schemas.openxmlformats.org/officeDocument/2006/relationships/slide" Target="slides/slide11.xml"/><Relationship Id="rId38" Type="http://schemas.openxmlformats.org/officeDocument/2006/relationships/font" Target="fonts/MontserratMedium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80646b2ee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80646b2ee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8589db11d6_1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g8589db11d6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8589db0b58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8589db0b58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8589db11d6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8589db11d6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8589db11d6_1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8589db11d6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8589db11d6_1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8589db11d6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589db0b58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8589db0b58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8589db11d6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8589db11d6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8589db11d6_1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8589db11d6_1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8589db0b58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8589db0b58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8589db11d6_1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8589db11d6_1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80646b2eee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80646b2ee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8589db11d6_1_1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g8589db11d6_1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8589db11d6_1_1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g8589db11d6_1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7349fb42c9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7349fb42c9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0646b2eee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80646b2eee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80646b2eee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80646b2ee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7349fb42c9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7349fb42c9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349fb42c9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349fb42c9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733e82ce5f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733e82ce5f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8589db11d6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8589db11d6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8589db08c2_0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g8589db08c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458975" y="1438150"/>
            <a:ext cx="8226000" cy="186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SemiBold"/>
              <a:buNone/>
              <a:defRPr b="0" sz="3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458975" y="445025"/>
            <a:ext cx="82260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2" type="subTitle"/>
          </p:nvPr>
        </p:nvSpPr>
        <p:spPr>
          <a:xfrm>
            <a:off x="458975" y="4105475"/>
            <a:ext cx="3951000" cy="619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b="0" l="49" r="59" t="0"/>
          <a:stretch/>
        </p:blipFill>
        <p:spPr>
          <a:xfrm>
            <a:off x="6315803" y="3617749"/>
            <a:ext cx="2359600" cy="128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8699225" y="4459200"/>
            <a:ext cx="444900" cy="68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90250" y="1099725"/>
            <a:ext cx="8194800" cy="344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SemiBold"/>
              <a:buNone/>
              <a:defRPr b="0" i="1" sz="3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70" name="Google Shape;70;p11"/>
          <p:cNvSpPr txBox="1"/>
          <p:nvPr>
            <p:ph idx="1" type="subTitle"/>
          </p:nvPr>
        </p:nvSpPr>
        <p:spPr>
          <a:xfrm>
            <a:off x="474525" y="3969500"/>
            <a:ext cx="3935400" cy="954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  <p:pic>
        <p:nvPicPr>
          <p:cNvPr id="71" name="Google Shape;71;p11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8704149" y="4502953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/>
          <p:nvPr>
            <p:ph idx="1" type="body"/>
          </p:nvPr>
        </p:nvSpPr>
        <p:spPr>
          <a:xfrm>
            <a:off x="468000" y="4626000"/>
            <a:ext cx="3942000" cy="320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2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/>
          <p:nvPr>
            <p:ph type="title"/>
          </p:nvPr>
        </p:nvSpPr>
        <p:spPr>
          <a:xfrm>
            <a:off x="458975" y="1438150"/>
            <a:ext cx="8226000" cy="3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SemiBold"/>
              <a:buNone/>
              <a:defRPr b="0" sz="3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3" name="Google Shape;83;p15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4" name="Google Shape;84;p15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8704149" y="4502953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2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458975" y="1438150"/>
            <a:ext cx="8226000" cy="3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SemiBold"/>
              <a:buNone/>
              <a:defRPr b="0" sz="3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8704149" y="4502953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458975" y="445025"/>
            <a:ext cx="39510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458975" y="1438150"/>
            <a:ext cx="3951000" cy="298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5pPr>
            <a:lvl6pPr indent="-304800" lvl="5" marL="2743200"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6pPr>
            <a:lvl7pPr indent="-292100" lvl="6" marL="3200400"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733975" y="1438150"/>
            <a:ext cx="3951000" cy="298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5pPr>
            <a:lvl6pPr indent="-304800" lvl="5" marL="2743200"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6pPr>
            <a:lvl7pPr indent="-292100" lvl="6" marL="3200400"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" name="Google Shape;29;p5"/>
          <p:cNvSpPr txBox="1"/>
          <p:nvPr>
            <p:ph idx="3" type="title"/>
          </p:nvPr>
        </p:nvSpPr>
        <p:spPr>
          <a:xfrm>
            <a:off x="4733975" y="445025"/>
            <a:ext cx="39510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slide with three elements">
  <p:cSld name="TITLE_ONLY_1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453200" y="1428925"/>
            <a:ext cx="8231700" cy="40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37" name="Google Shape;37;p7"/>
          <p:cNvSpPr txBox="1"/>
          <p:nvPr>
            <p:ph idx="2" type="subTitle"/>
          </p:nvPr>
        </p:nvSpPr>
        <p:spPr>
          <a:xfrm>
            <a:off x="458975" y="1882125"/>
            <a:ext cx="2585400" cy="4533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91425" lIns="91425" spcFirstLastPara="1" rIns="91425" wrap="square" tIns="900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3" type="body"/>
          </p:nvPr>
        </p:nvSpPr>
        <p:spPr>
          <a:xfrm>
            <a:off x="458975" y="2492625"/>
            <a:ext cx="2585400" cy="19266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  <p:sp>
        <p:nvSpPr>
          <p:cNvPr id="39" name="Google Shape;39;p7"/>
          <p:cNvSpPr txBox="1"/>
          <p:nvPr>
            <p:ph idx="4" type="subTitle"/>
          </p:nvPr>
        </p:nvSpPr>
        <p:spPr>
          <a:xfrm>
            <a:off x="3279300" y="1882125"/>
            <a:ext cx="2585400" cy="4533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5" type="body"/>
          </p:nvPr>
        </p:nvSpPr>
        <p:spPr>
          <a:xfrm>
            <a:off x="3279300" y="2492625"/>
            <a:ext cx="2585400" cy="19266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6" type="subTitle"/>
          </p:nvPr>
        </p:nvSpPr>
        <p:spPr>
          <a:xfrm>
            <a:off x="6099625" y="1882125"/>
            <a:ext cx="2585400" cy="4533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7" type="body"/>
          </p:nvPr>
        </p:nvSpPr>
        <p:spPr>
          <a:xfrm>
            <a:off x="6099625" y="2492625"/>
            <a:ext cx="2585400" cy="19266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tting tasks">
  <p:cSld name="TITLE_ONLY_1_1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idx="1" type="subTitle"/>
          </p:nvPr>
        </p:nvSpPr>
        <p:spPr>
          <a:xfrm>
            <a:off x="458975" y="1438150"/>
            <a:ext cx="3128400" cy="4533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6" name="Google Shape;46;p8"/>
          <p:cNvSpPr txBox="1"/>
          <p:nvPr>
            <p:ph idx="2" type="subTitle"/>
          </p:nvPr>
        </p:nvSpPr>
        <p:spPr>
          <a:xfrm>
            <a:off x="5555725" y="2671200"/>
            <a:ext cx="3129300" cy="3945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3" type="body"/>
          </p:nvPr>
        </p:nvSpPr>
        <p:spPr>
          <a:xfrm>
            <a:off x="458975" y="2070075"/>
            <a:ext cx="3951000" cy="52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4" type="subTitle"/>
          </p:nvPr>
        </p:nvSpPr>
        <p:spPr>
          <a:xfrm>
            <a:off x="458975" y="2671200"/>
            <a:ext cx="3128400" cy="4533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5" type="body"/>
          </p:nvPr>
        </p:nvSpPr>
        <p:spPr>
          <a:xfrm>
            <a:off x="458975" y="3303125"/>
            <a:ext cx="3951000" cy="52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50" name="Google Shape;50;p8"/>
          <p:cNvSpPr txBox="1"/>
          <p:nvPr>
            <p:ph idx="6" type="subTitle"/>
          </p:nvPr>
        </p:nvSpPr>
        <p:spPr>
          <a:xfrm>
            <a:off x="5555725" y="3177725"/>
            <a:ext cx="3129300" cy="3945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7" type="subTitle"/>
          </p:nvPr>
        </p:nvSpPr>
        <p:spPr>
          <a:xfrm>
            <a:off x="5555725" y="3684250"/>
            <a:ext cx="3129300" cy="3945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ltiple choice options">
  <p:cSld name="TITLE_ONLY_1_1_1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1" type="subTitle"/>
          </p:nvPr>
        </p:nvSpPr>
        <p:spPr>
          <a:xfrm>
            <a:off x="458975" y="1438150"/>
            <a:ext cx="3128400" cy="4533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2" type="body"/>
          </p:nvPr>
        </p:nvSpPr>
        <p:spPr>
          <a:xfrm>
            <a:off x="458975" y="2070075"/>
            <a:ext cx="3951000" cy="63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3" type="subTitle"/>
          </p:nvPr>
        </p:nvSpPr>
        <p:spPr>
          <a:xfrm>
            <a:off x="4734000" y="1438150"/>
            <a:ext cx="3128400" cy="4533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4" type="body"/>
          </p:nvPr>
        </p:nvSpPr>
        <p:spPr>
          <a:xfrm>
            <a:off x="4734000" y="2070075"/>
            <a:ext cx="3951000" cy="63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5" type="subTitle"/>
          </p:nvPr>
        </p:nvSpPr>
        <p:spPr>
          <a:xfrm>
            <a:off x="458975" y="2952375"/>
            <a:ext cx="3128400" cy="453300"/>
          </a:xfrm>
          <a:prstGeom prst="rect">
            <a:avLst/>
          </a:prstGeom>
          <a:solidFill>
            <a:schemeClr val="accent2"/>
          </a:solidFill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6" type="body"/>
          </p:nvPr>
        </p:nvSpPr>
        <p:spPr>
          <a:xfrm>
            <a:off x="458975" y="3584300"/>
            <a:ext cx="3951000" cy="63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7" type="subTitle"/>
          </p:nvPr>
        </p:nvSpPr>
        <p:spPr>
          <a:xfrm>
            <a:off x="4734000" y="2952375"/>
            <a:ext cx="3128400" cy="4533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8" type="body"/>
          </p:nvPr>
        </p:nvSpPr>
        <p:spPr>
          <a:xfrm>
            <a:off x="4734000" y="3584300"/>
            <a:ext cx="3951000" cy="63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/>
          <p:nvPr>
            <p:ph type="title"/>
          </p:nvPr>
        </p:nvSpPr>
        <p:spPr>
          <a:xfrm>
            <a:off x="458975" y="446400"/>
            <a:ext cx="3951000" cy="81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6" name="Google Shape;66;p10"/>
          <p:cNvSpPr txBox="1"/>
          <p:nvPr>
            <p:ph idx="1" type="body"/>
          </p:nvPr>
        </p:nvSpPr>
        <p:spPr>
          <a:xfrm>
            <a:off x="458975" y="1438150"/>
            <a:ext cx="3951000" cy="298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5pPr>
            <a:lvl6pPr indent="-304800" lvl="5" marL="2743200"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6pPr>
            <a:lvl7pPr indent="-292100" lvl="6" marL="3200400"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3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None/>
              <a:defRPr b="1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  <a:defRPr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30200" lvl="1" marL="91440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–"/>
              <a:defRPr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–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–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04800" lvl="4" marL="2286000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–"/>
              <a:defRPr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04800" lvl="5" marL="274320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–"/>
              <a:defRPr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–"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–"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79400" lvl="8" marL="4114800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Clr>
                <a:schemeClr val="dk2"/>
              </a:buClr>
              <a:buSzPts val="800"/>
              <a:buFont typeface="Montserrat"/>
              <a:buChar char="–"/>
              <a:defRPr sz="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0" l="9" r="0" t="0"/>
          <a:stretch/>
        </p:blipFill>
        <p:spPr>
          <a:xfrm>
            <a:off x="8704149" y="4502953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9">
          <p15:clr>
            <a:srgbClr val="EA4335"/>
          </p15:clr>
        </p15:guide>
        <p15:guide id="2" pos="5471">
          <p15:clr>
            <a:srgbClr val="EA4335"/>
          </p15:clr>
        </p15:guide>
        <p15:guide id="3" orient="horz" pos="280">
          <p15:clr>
            <a:srgbClr val="EA4335"/>
          </p15:clr>
        </p15:guide>
        <p15:guide id="4" orient="horz" pos="906">
          <p15:clr>
            <a:srgbClr val="EA4335"/>
          </p15:clr>
        </p15:guide>
        <p15:guide id="5" orient="horz" pos="2784">
          <p15:clr>
            <a:srgbClr val="EA4335"/>
          </p15:clr>
        </p15:guide>
        <p15:guide id="6" orient="horz" pos="3019">
          <p15:clr>
            <a:srgbClr val="EA4335"/>
          </p15:clr>
        </p15:guide>
        <p15:guide id="7" orient="horz" pos="693">
          <p15:clr>
            <a:srgbClr val="EA4335"/>
          </p15:clr>
        </p15:guide>
        <p15:guide id="8" pos="2778">
          <p15:clr>
            <a:srgbClr val="EA4335"/>
          </p15:clr>
        </p15:guide>
        <p15:guide id="9" pos="2982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None/>
              <a:defRPr b="1" i="0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78" name="Google Shape;78;p14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  <a:defRPr b="0" i="0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30200" lvl="1" marL="9144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–"/>
              <a:defRPr b="0" i="0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–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–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0480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–"/>
              <a:defRPr b="0" i="0" sz="1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04800" lvl="5" marL="2743200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–"/>
              <a:defRPr b="0" i="0" sz="1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–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marR="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–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79400" lvl="8" marL="4114800" marR="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Clr>
                <a:schemeClr val="dk2"/>
              </a:buClr>
              <a:buSzPts val="800"/>
              <a:buFont typeface="Montserrat"/>
              <a:buChar char="–"/>
              <a:defRPr b="0" i="0" sz="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9" name="Google Shape;79;p14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0" name="Google Shape;80;p14"/>
          <p:cNvPicPr preferRelativeResize="0"/>
          <p:nvPr/>
        </p:nvPicPr>
        <p:blipFill rotWithShape="1">
          <a:blip r:embed="rId1">
            <a:alphaModFix/>
          </a:blip>
          <a:srcRect b="0" l="9" r="0" t="0"/>
          <a:stretch/>
        </p:blipFill>
        <p:spPr>
          <a:xfrm>
            <a:off x="8704149" y="4502953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9">
          <p15:clr>
            <a:srgbClr val="EA4335"/>
          </p15:clr>
        </p15:guide>
        <p15:guide id="2" pos="5471">
          <p15:clr>
            <a:srgbClr val="EA4335"/>
          </p15:clr>
        </p15:guide>
        <p15:guide id="3" orient="horz" pos="280">
          <p15:clr>
            <a:srgbClr val="EA4335"/>
          </p15:clr>
        </p15:guide>
        <p15:guide id="4" orient="horz" pos="906">
          <p15:clr>
            <a:srgbClr val="EA4335"/>
          </p15:clr>
        </p15:guide>
        <p15:guide id="5" orient="horz" pos="2784">
          <p15:clr>
            <a:srgbClr val="EA4335"/>
          </p15:clr>
        </p15:guide>
        <p15:guide id="6" orient="horz" pos="3019">
          <p15:clr>
            <a:srgbClr val="EA4335"/>
          </p15:clr>
        </p15:guide>
        <p15:guide id="7" orient="horz" pos="693">
          <p15:clr>
            <a:srgbClr val="EA4335"/>
          </p15:clr>
        </p15:guide>
        <p15:guide id="8" pos="2778">
          <p15:clr>
            <a:srgbClr val="EA4335"/>
          </p15:clr>
        </p15:guide>
        <p15:guide id="9" pos="2982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476" y="0"/>
            <a:ext cx="78230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268375" y="4182475"/>
            <a:ext cx="1813800" cy="555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Al-Hassan </a:t>
            </a:r>
            <a:endParaRPr sz="2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4220550" y="4182475"/>
            <a:ext cx="1813800" cy="555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Al-Hussein</a:t>
            </a:r>
            <a:endParaRPr sz="2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3" name="Google Shape;93;p16"/>
          <p:cNvSpPr/>
          <p:nvPr/>
        </p:nvSpPr>
        <p:spPr>
          <a:xfrm>
            <a:off x="720800" y="311450"/>
            <a:ext cx="1922100" cy="1673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/>
          <p:nvPr/>
        </p:nvSpPr>
        <p:spPr>
          <a:xfrm>
            <a:off x="1446179" y="297875"/>
            <a:ext cx="7286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Pause the video to complete your task</a:t>
            </a:r>
            <a:endParaRPr b="0" i="0" sz="2800" u="none" cap="none" strike="noStrike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73" name="Google Shape;173;p25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descr="A picture containing table&#10;&#10;Description automatically generated" id="174" name="Google Shape;174;p25"/>
          <p:cNvPicPr preferRelativeResize="0"/>
          <p:nvPr/>
        </p:nvPicPr>
        <p:blipFill rotWithShape="1">
          <a:blip r:embed="rId3">
            <a:alphaModFix/>
          </a:blip>
          <a:srcRect b="-1926" l="0" r="0" t="0"/>
          <a:stretch/>
        </p:blipFill>
        <p:spPr>
          <a:xfrm>
            <a:off x="551234" y="229781"/>
            <a:ext cx="590145" cy="10641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175" name="Google Shape;17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42632" y="4170490"/>
            <a:ext cx="365496" cy="62283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5"/>
          <p:cNvSpPr txBox="1"/>
          <p:nvPr/>
        </p:nvSpPr>
        <p:spPr>
          <a:xfrm>
            <a:off x="2995590" y="4190867"/>
            <a:ext cx="3538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Re-start once you’re done</a:t>
            </a:r>
            <a:endParaRPr b="0" i="0" sz="2000" u="none" cap="none" strike="noStrike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77" name="Google Shape;177;p25"/>
          <p:cNvSpPr/>
          <p:nvPr/>
        </p:nvSpPr>
        <p:spPr>
          <a:xfrm>
            <a:off x="907675" y="1254050"/>
            <a:ext cx="7466100" cy="523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Jews believe that...</a:t>
            </a:r>
            <a:endParaRPr b="0" i="0" sz="2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5"/>
          <p:cNvSpPr/>
          <p:nvPr/>
        </p:nvSpPr>
        <p:spPr>
          <a:xfrm>
            <a:off x="364850" y="2026475"/>
            <a:ext cx="83673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Jews believe that G-d spoke to Moses on Mount Sinai, and told him how he wanted his people to live. Moses wrote down these laws. Altogether, there are five books in the Torah.</a:t>
            </a:r>
            <a:endParaRPr sz="2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 txBox="1"/>
          <p:nvPr/>
        </p:nvSpPr>
        <p:spPr>
          <a:xfrm>
            <a:off x="457200" y="1431700"/>
            <a:ext cx="62241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What are the five books of the Torah?</a:t>
            </a:r>
            <a:endParaRPr sz="30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84" name="Google Shape;184;p26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5" name="Google Shape;185;p26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1" name="Google Shape;191;p27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2" name="Google Shape;192;p27"/>
          <p:cNvSpPr txBox="1"/>
          <p:nvPr/>
        </p:nvSpPr>
        <p:spPr>
          <a:xfrm>
            <a:off x="451950" y="472900"/>
            <a:ext cx="82401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There are five books in the Torah. Jews believe that Moses wrote these books. They are:</a:t>
            </a:r>
            <a:endParaRPr b="1" sz="21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3" name="Google Shape;193;p27"/>
          <p:cNvSpPr txBox="1"/>
          <p:nvPr/>
        </p:nvSpPr>
        <p:spPr>
          <a:xfrm>
            <a:off x="542825" y="1594000"/>
            <a:ext cx="1637400" cy="587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Genesis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4" name="Google Shape;194;p27"/>
          <p:cNvSpPr txBox="1"/>
          <p:nvPr/>
        </p:nvSpPr>
        <p:spPr>
          <a:xfrm>
            <a:off x="542825" y="2295825"/>
            <a:ext cx="1637400" cy="587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Exodus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p27"/>
          <p:cNvSpPr txBox="1"/>
          <p:nvPr/>
        </p:nvSpPr>
        <p:spPr>
          <a:xfrm>
            <a:off x="542825" y="3699475"/>
            <a:ext cx="1821900" cy="587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Numbers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" name="Google Shape;196;p27"/>
          <p:cNvSpPr txBox="1"/>
          <p:nvPr/>
        </p:nvSpPr>
        <p:spPr>
          <a:xfrm>
            <a:off x="542825" y="2997650"/>
            <a:ext cx="1637400" cy="587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Leviticus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" name="Google Shape;197;p27"/>
          <p:cNvSpPr txBox="1"/>
          <p:nvPr/>
        </p:nvSpPr>
        <p:spPr>
          <a:xfrm>
            <a:off x="542825" y="4401300"/>
            <a:ext cx="2469300" cy="587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Deuteronomy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8" name="Google Shape;198;p27"/>
          <p:cNvSpPr txBox="1"/>
          <p:nvPr/>
        </p:nvSpPr>
        <p:spPr>
          <a:xfrm>
            <a:off x="2670775" y="1594000"/>
            <a:ext cx="5703000" cy="5874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Montserrat"/>
                <a:ea typeface="Montserrat"/>
                <a:cs typeface="Montserrat"/>
                <a:sym typeface="Montserrat"/>
              </a:rPr>
              <a:t>The creation of the world.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9" name="Google Shape;199;p27"/>
          <p:cNvSpPr txBox="1"/>
          <p:nvPr/>
        </p:nvSpPr>
        <p:spPr>
          <a:xfrm>
            <a:off x="2670775" y="2295825"/>
            <a:ext cx="5703000" cy="5874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Montserrat"/>
                <a:ea typeface="Montserrat"/>
                <a:cs typeface="Montserrat"/>
                <a:sym typeface="Montserrat"/>
              </a:rPr>
              <a:t>The Israelites escaping Egypt.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p27"/>
          <p:cNvSpPr txBox="1"/>
          <p:nvPr/>
        </p:nvSpPr>
        <p:spPr>
          <a:xfrm>
            <a:off x="2670775" y="2997638"/>
            <a:ext cx="5703000" cy="5874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Montserrat"/>
                <a:ea typeface="Montserrat"/>
                <a:cs typeface="Montserrat"/>
                <a:sym typeface="Montserrat"/>
              </a:rPr>
              <a:t>The commandments and law.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1" name="Google Shape;201;p27"/>
          <p:cNvSpPr txBox="1"/>
          <p:nvPr/>
        </p:nvSpPr>
        <p:spPr>
          <a:xfrm>
            <a:off x="2670775" y="3699463"/>
            <a:ext cx="5703000" cy="5874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Montserrat"/>
                <a:ea typeface="Montserrat"/>
                <a:cs typeface="Montserrat"/>
                <a:sym typeface="Montserrat"/>
              </a:rPr>
              <a:t>How many Israelites there were.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2" name="Google Shape;202;p27"/>
          <p:cNvSpPr txBox="1"/>
          <p:nvPr/>
        </p:nvSpPr>
        <p:spPr>
          <a:xfrm>
            <a:off x="3116825" y="4401300"/>
            <a:ext cx="5256900" cy="5874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Montserrat"/>
                <a:ea typeface="Montserrat"/>
                <a:cs typeface="Montserrat"/>
                <a:sym typeface="Montserrat"/>
              </a:rPr>
              <a:t>The teachings of Moses.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8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8" name="Google Shape;208;p28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9" name="Google Shape;209;p28"/>
          <p:cNvSpPr txBox="1"/>
          <p:nvPr/>
        </p:nvSpPr>
        <p:spPr>
          <a:xfrm>
            <a:off x="451950" y="374425"/>
            <a:ext cx="82401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Match the names of the books of the Torah to what they are about.</a:t>
            </a:r>
            <a:endParaRPr b="1" sz="24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0" name="Google Shape;210;p28"/>
          <p:cNvSpPr txBox="1"/>
          <p:nvPr/>
        </p:nvSpPr>
        <p:spPr>
          <a:xfrm>
            <a:off x="542825" y="1594000"/>
            <a:ext cx="1637400" cy="587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Genesis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1" name="Google Shape;211;p28"/>
          <p:cNvSpPr txBox="1"/>
          <p:nvPr/>
        </p:nvSpPr>
        <p:spPr>
          <a:xfrm>
            <a:off x="542825" y="2295825"/>
            <a:ext cx="1637400" cy="587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Exodus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2" name="Google Shape;212;p28"/>
          <p:cNvSpPr txBox="1"/>
          <p:nvPr/>
        </p:nvSpPr>
        <p:spPr>
          <a:xfrm>
            <a:off x="542825" y="3699475"/>
            <a:ext cx="1821900" cy="587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Numbers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" name="Google Shape;213;p28"/>
          <p:cNvSpPr txBox="1"/>
          <p:nvPr/>
        </p:nvSpPr>
        <p:spPr>
          <a:xfrm>
            <a:off x="542825" y="2997650"/>
            <a:ext cx="1637400" cy="587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Leviticus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4" name="Google Shape;214;p28"/>
          <p:cNvSpPr txBox="1"/>
          <p:nvPr/>
        </p:nvSpPr>
        <p:spPr>
          <a:xfrm>
            <a:off x="542825" y="4401300"/>
            <a:ext cx="2469300" cy="587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Deuteronomy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5" name="Google Shape;215;p28"/>
          <p:cNvSpPr txBox="1"/>
          <p:nvPr/>
        </p:nvSpPr>
        <p:spPr>
          <a:xfrm>
            <a:off x="3116825" y="2314350"/>
            <a:ext cx="5598300" cy="5874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Montserrat"/>
                <a:ea typeface="Montserrat"/>
                <a:cs typeface="Montserrat"/>
                <a:sym typeface="Montserrat"/>
              </a:rPr>
              <a:t>The creation of the world.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6" name="Google Shape;216;p28"/>
          <p:cNvSpPr txBox="1"/>
          <p:nvPr/>
        </p:nvSpPr>
        <p:spPr>
          <a:xfrm>
            <a:off x="3116825" y="3699475"/>
            <a:ext cx="5598300" cy="5874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Montserrat"/>
                <a:ea typeface="Montserrat"/>
                <a:cs typeface="Montserrat"/>
                <a:sym typeface="Montserrat"/>
              </a:rPr>
              <a:t>The Israelites escaping Egypt.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7" name="Google Shape;217;p28"/>
          <p:cNvSpPr txBox="1"/>
          <p:nvPr/>
        </p:nvSpPr>
        <p:spPr>
          <a:xfrm>
            <a:off x="3116875" y="4401300"/>
            <a:ext cx="5598300" cy="5874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Montserrat"/>
                <a:ea typeface="Montserrat"/>
                <a:cs typeface="Montserrat"/>
                <a:sym typeface="Montserrat"/>
              </a:rPr>
              <a:t>The commandments and law.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8" name="Google Shape;218;p28"/>
          <p:cNvSpPr txBox="1"/>
          <p:nvPr/>
        </p:nvSpPr>
        <p:spPr>
          <a:xfrm>
            <a:off x="3116825" y="1543250"/>
            <a:ext cx="5598300" cy="5874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Montserrat"/>
                <a:ea typeface="Montserrat"/>
                <a:cs typeface="Montserrat"/>
                <a:sym typeface="Montserrat"/>
              </a:rPr>
              <a:t>How many Israelites there were.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9" name="Google Shape;219;p28"/>
          <p:cNvSpPr txBox="1"/>
          <p:nvPr/>
        </p:nvSpPr>
        <p:spPr>
          <a:xfrm>
            <a:off x="3116775" y="3006925"/>
            <a:ext cx="5598300" cy="5874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Montserrat"/>
                <a:ea typeface="Montserrat"/>
                <a:cs typeface="Montserrat"/>
                <a:sym typeface="Montserrat"/>
              </a:rPr>
              <a:t>The teachings of Moses.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9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5" name="Google Shape;225;p29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6" name="Google Shape;226;p29"/>
          <p:cNvSpPr txBox="1"/>
          <p:nvPr/>
        </p:nvSpPr>
        <p:spPr>
          <a:xfrm>
            <a:off x="444950" y="587325"/>
            <a:ext cx="82401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Did you get them right?</a:t>
            </a:r>
            <a:endParaRPr b="1" sz="30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" name="Google Shape;227;p29"/>
          <p:cNvSpPr txBox="1"/>
          <p:nvPr/>
        </p:nvSpPr>
        <p:spPr>
          <a:xfrm>
            <a:off x="542825" y="1594000"/>
            <a:ext cx="1637400" cy="587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Genesis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8" name="Google Shape;228;p29"/>
          <p:cNvSpPr txBox="1"/>
          <p:nvPr/>
        </p:nvSpPr>
        <p:spPr>
          <a:xfrm>
            <a:off x="542825" y="2295825"/>
            <a:ext cx="1637400" cy="587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Exodus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9" name="Google Shape;229;p29"/>
          <p:cNvSpPr txBox="1"/>
          <p:nvPr/>
        </p:nvSpPr>
        <p:spPr>
          <a:xfrm>
            <a:off x="542825" y="3699475"/>
            <a:ext cx="1821900" cy="587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Numbers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0" name="Google Shape;230;p29"/>
          <p:cNvSpPr txBox="1"/>
          <p:nvPr/>
        </p:nvSpPr>
        <p:spPr>
          <a:xfrm>
            <a:off x="542825" y="2997650"/>
            <a:ext cx="1637400" cy="587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Leviticus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1" name="Google Shape;231;p29"/>
          <p:cNvSpPr txBox="1"/>
          <p:nvPr/>
        </p:nvSpPr>
        <p:spPr>
          <a:xfrm>
            <a:off x="542825" y="4401300"/>
            <a:ext cx="2469300" cy="587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Deuteronomy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p29"/>
          <p:cNvSpPr txBox="1"/>
          <p:nvPr/>
        </p:nvSpPr>
        <p:spPr>
          <a:xfrm>
            <a:off x="2670775" y="1594000"/>
            <a:ext cx="5703000" cy="5874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Montserrat"/>
                <a:ea typeface="Montserrat"/>
                <a:cs typeface="Montserrat"/>
                <a:sym typeface="Montserrat"/>
              </a:rPr>
              <a:t>The creation of the world.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3" name="Google Shape;233;p29"/>
          <p:cNvSpPr txBox="1"/>
          <p:nvPr/>
        </p:nvSpPr>
        <p:spPr>
          <a:xfrm>
            <a:off x="2670775" y="2295825"/>
            <a:ext cx="5703000" cy="5874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Montserrat"/>
                <a:ea typeface="Montserrat"/>
                <a:cs typeface="Montserrat"/>
                <a:sym typeface="Montserrat"/>
              </a:rPr>
              <a:t>The Israelites escaping Egypt.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4" name="Google Shape;234;p29"/>
          <p:cNvSpPr txBox="1"/>
          <p:nvPr/>
        </p:nvSpPr>
        <p:spPr>
          <a:xfrm>
            <a:off x="2670775" y="2997638"/>
            <a:ext cx="5703000" cy="5874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Montserrat"/>
                <a:ea typeface="Montserrat"/>
                <a:cs typeface="Montserrat"/>
                <a:sym typeface="Montserrat"/>
              </a:rPr>
              <a:t>The commandments and law.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5" name="Google Shape;235;p29"/>
          <p:cNvSpPr txBox="1"/>
          <p:nvPr/>
        </p:nvSpPr>
        <p:spPr>
          <a:xfrm>
            <a:off x="2670775" y="3699463"/>
            <a:ext cx="5703000" cy="5874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Montserrat"/>
                <a:ea typeface="Montserrat"/>
                <a:cs typeface="Montserrat"/>
                <a:sym typeface="Montserrat"/>
              </a:rPr>
              <a:t>How many Israelites there were.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6" name="Google Shape;236;p29"/>
          <p:cNvSpPr txBox="1"/>
          <p:nvPr/>
        </p:nvSpPr>
        <p:spPr>
          <a:xfrm>
            <a:off x="3116825" y="4401300"/>
            <a:ext cx="5256900" cy="5874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Montserrat"/>
                <a:ea typeface="Montserrat"/>
                <a:cs typeface="Montserrat"/>
                <a:sym typeface="Montserrat"/>
              </a:rPr>
              <a:t>The teachings of Moses.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0"/>
          <p:cNvSpPr txBox="1"/>
          <p:nvPr/>
        </p:nvSpPr>
        <p:spPr>
          <a:xfrm>
            <a:off x="457200" y="1431700"/>
            <a:ext cx="62241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What is the shema prayer?</a:t>
            </a:r>
            <a:endParaRPr sz="30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2" name="Google Shape;242;p30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3" name="Google Shape;243;p30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1"/>
          <p:cNvSpPr txBox="1"/>
          <p:nvPr>
            <p:ph type="title"/>
          </p:nvPr>
        </p:nvSpPr>
        <p:spPr>
          <a:xfrm>
            <a:off x="458975" y="1438150"/>
            <a:ext cx="8226000" cy="3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1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File:The Prayer- Shema Yisroel from the Siddur.png" id="250" name="Google Shape;25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2425" y="0"/>
            <a:ext cx="67151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1"/>
          <p:cNvSpPr txBox="1"/>
          <p:nvPr/>
        </p:nvSpPr>
        <p:spPr>
          <a:xfrm>
            <a:off x="329250" y="4315925"/>
            <a:ext cx="2643000" cy="560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Shema</a:t>
            </a:r>
            <a:endParaRPr b="1" sz="2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2"/>
          <p:cNvSpPr txBox="1"/>
          <p:nvPr>
            <p:ph type="title"/>
          </p:nvPr>
        </p:nvSpPr>
        <p:spPr>
          <a:xfrm>
            <a:off x="274600" y="1023525"/>
            <a:ext cx="8544300" cy="36582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  <a:p>
            <a:pPr indent="-323850" lvl="0" marL="630000" marR="168882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AutoNum type="arabicPeriod"/>
            </a:pPr>
            <a:r>
              <a:rPr lang="en-GB" sz="1500">
                <a:solidFill>
                  <a:srgbClr val="000000"/>
                </a:solidFill>
              </a:rPr>
              <a:t>Hear, Israel, the Lord is our G-d, the Lord is One.</a:t>
            </a:r>
            <a:endParaRPr sz="1500">
              <a:solidFill>
                <a:srgbClr val="000000"/>
              </a:solidFill>
            </a:endParaRPr>
          </a:p>
          <a:p>
            <a:pPr indent="-323850" lvl="0" marL="630000" marR="168882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AutoNum type="arabicPeriod"/>
            </a:pPr>
            <a:r>
              <a:rPr lang="en-GB" sz="1500">
                <a:solidFill>
                  <a:srgbClr val="000000"/>
                </a:solidFill>
              </a:rPr>
              <a:t>Blessed be the Name of His glorious kingdom for ever and ever.</a:t>
            </a:r>
            <a:endParaRPr sz="1500">
              <a:solidFill>
                <a:srgbClr val="000000"/>
              </a:solidFill>
            </a:endParaRPr>
          </a:p>
          <a:p>
            <a:pPr indent="-323850" lvl="0" marL="630000" marR="168882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AutoNum type="arabicPeriod"/>
            </a:pPr>
            <a:r>
              <a:rPr lang="en-GB" sz="1500">
                <a:solidFill>
                  <a:srgbClr val="000000"/>
                </a:solidFill>
              </a:rPr>
              <a:t>And you shall love the Lord your G-d with all your heart and with all your soul and with all your might.</a:t>
            </a:r>
            <a:endParaRPr sz="1500">
              <a:solidFill>
                <a:srgbClr val="000000"/>
              </a:solidFill>
            </a:endParaRPr>
          </a:p>
          <a:p>
            <a:pPr indent="-323850" lvl="0" marL="630000" marR="168882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AutoNum type="arabicPeriod"/>
            </a:pPr>
            <a:r>
              <a:rPr lang="en-GB" sz="1500">
                <a:solidFill>
                  <a:srgbClr val="000000"/>
                </a:solidFill>
              </a:rPr>
              <a:t>And these words that I command you today shall be in your heart.</a:t>
            </a:r>
            <a:endParaRPr sz="1500">
              <a:solidFill>
                <a:srgbClr val="000000"/>
              </a:solidFill>
            </a:endParaRPr>
          </a:p>
          <a:p>
            <a:pPr indent="-323850" lvl="0" marL="630000" marR="168882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AutoNum type="arabicPeriod"/>
            </a:pPr>
            <a:r>
              <a:rPr lang="en-GB" sz="1500">
                <a:solidFill>
                  <a:srgbClr val="000000"/>
                </a:solidFill>
              </a:rPr>
              <a:t>And you shall teach them diligently to your children, and you shall speak of them</a:t>
            </a:r>
            <a:endParaRPr sz="1500">
              <a:solidFill>
                <a:srgbClr val="000000"/>
              </a:solidFill>
            </a:endParaRPr>
          </a:p>
          <a:p>
            <a:pPr indent="-323850" lvl="0" marL="630000" marR="168882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AutoNum type="arabicPeriod"/>
            </a:pPr>
            <a:r>
              <a:rPr lang="en-GB" sz="1500">
                <a:solidFill>
                  <a:srgbClr val="000000"/>
                </a:solidFill>
              </a:rPr>
              <a:t>when you sit at home, and when you walk along the way, and when you lie down and when you rise up.</a:t>
            </a:r>
            <a:endParaRPr sz="1500">
              <a:solidFill>
                <a:srgbClr val="000000"/>
              </a:solidFill>
            </a:endParaRPr>
          </a:p>
          <a:p>
            <a:pPr indent="-323850" lvl="0" marL="630000" marR="168882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AutoNum type="arabicPeriod"/>
            </a:pPr>
            <a:r>
              <a:rPr lang="en-GB" sz="1500">
                <a:solidFill>
                  <a:srgbClr val="000000"/>
                </a:solidFill>
              </a:rPr>
              <a:t>And you shall bind them as a sign on your hand, and they shall be for frontlets between your eyes.</a:t>
            </a:r>
            <a:endParaRPr sz="1500">
              <a:solidFill>
                <a:srgbClr val="000000"/>
              </a:solidFill>
            </a:endParaRPr>
          </a:p>
          <a:p>
            <a:pPr indent="-323850" lvl="0" marL="630000" marR="168882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AutoNum type="arabicPeriod"/>
            </a:pPr>
            <a:r>
              <a:rPr lang="en-GB" sz="1500">
                <a:solidFill>
                  <a:srgbClr val="000000"/>
                </a:solidFill>
              </a:rPr>
              <a:t>And you shall write them on the doorposts of your house and on your gates.</a:t>
            </a:r>
            <a:endParaRPr sz="15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257" name="Google Shape;257;p32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8" name="Google Shape;258;p32"/>
          <p:cNvSpPr txBox="1"/>
          <p:nvPr/>
        </p:nvSpPr>
        <p:spPr>
          <a:xfrm>
            <a:off x="329250" y="315425"/>
            <a:ext cx="2643000" cy="560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Shema</a:t>
            </a:r>
            <a:endParaRPr b="1" sz="2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3"/>
          <p:cNvSpPr txBox="1"/>
          <p:nvPr/>
        </p:nvSpPr>
        <p:spPr>
          <a:xfrm>
            <a:off x="457200" y="1431700"/>
            <a:ext cx="68589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What are the mitzvot?</a:t>
            </a:r>
            <a:endParaRPr sz="30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64" name="Google Shape;264;p33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65" name="Google Shape;265;p33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4"/>
          <p:cNvSpPr txBox="1"/>
          <p:nvPr>
            <p:ph type="title"/>
          </p:nvPr>
        </p:nvSpPr>
        <p:spPr>
          <a:xfrm>
            <a:off x="458975" y="1438150"/>
            <a:ext cx="8226000" cy="3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en-GB" sz="1900">
                <a:solidFill>
                  <a:srgbClr val="000000"/>
                </a:solidFill>
              </a:rPr>
              <a:t>Do not lend with interest</a:t>
            </a:r>
            <a:endParaRPr sz="1900">
              <a:solidFill>
                <a:srgbClr val="000000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en-GB" sz="1900">
                <a:solidFill>
                  <a:srgbClr val="000000"/>
                </a:solidFill>
              </a:rPr>
              <a:t>Do not eat meat with milk in the same meal</a:t>
            </a:r>
            <a:endParaRPr sz="1900">
              <a:solidFill>
                <a:srgbClr val="000000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en-GB" sz="1900">
                <a:solidFill>
                  <a:srgbClr val="000000"/>
                </a:solidFill>
              </a:rPr>
              <a:t>Do not tattoo the skin</a:t>
            </a:r>
            <a:endParaRPr sz="1900">
              <a:solidFill>
                <a:srgbClr val="000000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en-GB" sz="1900">
                <a:solidFill>
                  <a:srgbClr val="000000"/>
                </a:solidFill>
              </a:rPr>
              <a:t>Do not break a vow (promise)</a:t>
            </a:r>
            <a:endParaRPr sz="1900">
              <a:solidFill>
                <a:srgbClr val="000000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en-GB" sz="1900">
                <a:solidFill>
                  <a:srgbClr val="000000"/>
                </a:solidFill>
              </a:rPr>
              <a:t>Learn and teach the Torah</a:t>
            </a:r>
            <a:endParaRPr sz="1900">
              <a:solidFill>
                <a:srgbClr val="000000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en-GB" sz="1900">
                <a:solidFill>
                  <a:srgbClr val="000000"/>
                </a:solidFill>
              </a:rPr>
              <a:t>Love the stranger</a:t>
            </a:r>
            <a:endParaRPr sz="1900">
              <a:solidFill>
                <a:srgbClr val="000000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en-GB" sz="1900">
                <a:solidFill>
                  <a:srgbClr val="000000"/>
                </a:solidFill>
              </a:rPr>
              <a:t>Do not harvest your entire field</a:t>
            </a:r>
            <a:endParaRPr sz="1900">
              <a:solidFill>
                <a:srgbClr val="000000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en-GB" sz="1900">
                <a:solidFill>
                  <a:srgbClr val="000000"/>
                </a:solidFill>
              </a:rPr>
              <a:t>Leave some of your harvest in the field for the poor</a:t>
            </a:r>
            <a:endParaRPr sz="1900">
              <a:solidFill>
                <a:srgbClr val="000000"/>
              </a:solidFill>
            </a:endParaRPr>
          </a:p>
        </p:txBody>
      </p:sp>
      <p:sp>
        <p:nvSpPr>
          <p:cNvPr id="271" name="Google Shape;271;p34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2" name="Google Shape;272;p34"/>
          <p:cNvSpPr txBox="1"/>
          <p:nvPr/>
        </p:nvSpPr>
        <p:spPr>
          <a:xfrm>
            <a:off x="451925" y="445025"/>
            <a:ext cx="82401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The mitzvot is a list of 613 rules or commandments that tell Jews what they can and cannot do.</a:t>
            </a:r>
            <a:endParaRPr b="1" sz="20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3" name="Google Shape;273;p34"/>
          <p:cNvSpPr txBox="1"/>
          <p:nvPr/>
        </p:nvSpPr>
        <p:spPr>
          <a:xfrm>
            <a:off x="613950" y="4419250"/>
            <a:ext cx="8240100" cy="8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Talmud = the oral tradition or teaching of Judaism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904" y="0"/>
            <a:ext cx="414419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/>
          <p:nvPr/>
        </p:nvSpPr>
        <p:spPr>
          <a:xfrm>
            <a:off x="1514200" y="4141450"/>
            <a:ext cx="1813800" cy="555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Emily</a:t>
            </a:r>
            <a:endParaRPr sz="2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1" name="Google Shape;101;p17"/>
          <p:cNvSpPr/>
          <p:nvPr/>
        </p:nvSpPr>
        <p:spPr>
          <a:xfrm>
            <a:off x="1178975" y="311450"/>
            <a:ext cx="1922100" cy="1673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5"/>
          <p:cNvSpPr txBox="1"/>
          <p:nvPr/>
        </p:nvSpPr>
        <p:spPr>
          <a:xfrm>
            <a:off x="1446179" y="297875"/>
            <a:ext cx="7286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Pause the video to complete your task</a:t>
            </a:r>
            <a:endParaRPr b="0" i="0" sz="2800" u="none" cap="none" strike="noStrike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79" name="Google Shape;279;p35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descr="A picture containing table&#10;&#10;Description automatically generated" id="280" name="Google Shape;280;p35"/>
          <p:cNvPicPr preferRelativeResize="0"/>
          <p:nvPr/>
        </p:nvPicPr>
        <p:blipFill rotWithShape="1">
          <a:blip r:embed="rId3">
            <a:alphaModFix/>
          </a:blip>
          <a:srcRect b="-1926" l="0" r="0" t="0"/>
          <a:stretch/>
        </p:blipFill>
        <p:spPr>
          <a:xfrm>
            <a:off x="551234" y="229781"/>
            <a:ext cx="590145" cy="10641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281" name="Google Shape;281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42632" y="4170490"/>
            <a:ext cx="365496" cy="62283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5"/>
          <p:cNvSpPr txBox="1"/>
          <p:nvPr/>
        </p:nvSpPr>
        <p:spPr>
          <a:xfrm>
            <a:off x="2995590" y="4190867"/>
            <a:ext cx="3538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Re-start once you’re done</a:t>
            </a:r>
            <a:endParaRPr b="0" i="0" sz="2000" u="none" cap="none" strike="noStrike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83" name="Google Shape;283;p35"/>
          <p:cNvSpPr/>
          <p:nvPr/>
        </p:nvSpPr>
        <p:spPr>
          <a:xfrm>
            <a:off x="907675" y="1254050"/>
            <a:ext cx="7466100" cy="523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Why are the mitzvot important to Jews?</a:t>
            </a:r>
            <a:endParaRPr b="0" i="0" sz="2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35"/>
          <p:cNvSpPr/>
          <p:nvPr/>
        </p:nvSpPr>
        <p:spPr>
          <a:xfrm>
            <a:off x="2286004" y="2026470"/>
            <a:ext cx="45720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Commandments</a:t>
            </a:r>
            <a:endParaRPr sz="3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Covenant</a:t>
            </a:r>
            <a:endParaRPr sz="3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Promise</a:t>
            </a:r>
            <a:endParaRPr sz="3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Torah</a:t>
            </a:r>
            <a:endParaRPr sz="3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6"/>
          <p:cNvSpPr txBox="1"/>
          <p:nvPr/>
        </p:nvSpPr>
        <p:spPr>
          <a:xfrm>
            <a:off x="1446179" y="297875"/>
            <a:ext cx="7286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Pause the video to complete your task</a:t>
            </a:r>
            <a:endParaRPr b="0" i="0" sz="2800" u="none" cap="none" strike="noStrike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90" name="Google Shape;290;p36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descr="A picture containing table&#10;&#10;Description automatically generated" id="291" name="Google Shape;291;p36"/>
          <p:cNvPicPr preferRelativeResize="0"/>
          <p:nvPr/>
        </p:nvPicPr>
        <p:blipFill rotWithShape="1">
          <a:blip r:embed="rId3">
            <a:alphaModFix/>
          </a:blip>
          <a:srcRect b="-1926" l="0" r="0" t="0"/>
          <a:stretch/>
        </p:blipFill>
        <p:spPr>
          <a:xfrm>
            <a:off x="551234" y="229781"/>
            <a:ext cx="590145" cy="10641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292" name="Google Shape;292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42632" y="4170490"/>
            <a:ext cx="365496" cy="62283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6"/>
          <p:cNvSpPr txBox="1"/>
          <p:nvPr/>
        </p:nvSpPr>
        <p:spPr>
          <a:xfrm>
            <a:off x="2995590" y="4190867"/>
            <a:ext cx="3538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Re-start once you’re done</a:t>
            </a:r>
            <a:endParaRPr b="0" i="0" sz="2000" u="none" cap="none" strike="noStrike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94" name="Google Shape;294;p36"/>
          <p:cNvSpPr/>
          <p:nvPr/>
        </p:nvSpPr>
        <p:spPr>
          <a:xfrm>
            <a:off x="907675" y="1254050"/>
            <a:ext cx="7466100" cy="523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Why are the mitzvot important to Jews?</a:t>
            </a:r>
            <a:endParaRPr b="0" i="0" sz="2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36"/>
          <p:cNvSpPr/>
          <p:nvPr/>
        </p:nvSpPr>
        <p:spPr>
          <a:xfrm>
            <a:off x="392200" y="2026475"/>
            <a:ext cx="84828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mitzvot are important to Jews because they teach them how they should live. Although they come from the Talmud, they are based in the Torah. Jews believe that G-d has made a </a:t>
            </a:r>
            <a:r>
              <a:rPr lang="en-GB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covenant</a:t>
            </a:r>
            <a:r>
              <a:rPr lang="en-GB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or promises to them, but only if they follow his commandments.</a:t>
            </a:r>
            <a:endParaRPr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7"/>
          <p:cNvSpPr txBox="1"/>
          <p:nvPr>
            <p:ph type="title"/>
          </p:nvPr>
        </p:nvSpPr>
        <p:spPr>
          <a:xfrm>
            <a:off x="474600" y="445025"/>
            <a:ext cx="8194800" cy="344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End of lesson quiz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Ask your parents to share your work on twitter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@oaknational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#ONAYear2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#learnwithoak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473" y="0"/>
            <a:ext cx="39538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/>
          <p:nvPr/>
        </p:nvSpPr>
        <p:spPr>
          <a:xfrm>
            <a:off x="1514200" y="4141450"/>
            <a:ext cx="1813800" cy="555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Leo</a:t>
            </a:r>
            <a:endParaRPr sz="2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9" name="Google Shape;109;p18"/>
          <p:cNvSpPr/>
          <p:nvPr/>
        </p:nvSpPr>
        <p:spPr>
          <a:xfrm>
            <a:off x="720800" y="311450"/>
            <a:ext cx="1922100" cy="1673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288" y="0"/>
            <a:ext cx="678941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6" name="Google Shape;116;p19"/>
          <p:cNvSpPr txBox="1"/>
          <p:nvPr/>
        </p:nvSpPr>
        <p:spPr>
          <a:xfrm>
            <a:off x="1300625" y="4237725"/>
            <a:ext cx="1813800" cy="555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Clara</a:t>
            </a:r>
            <a:endParaRPr sz="2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7" name="Google Shape;117;p19"/>
          <p:cNvSpPr/>
          <p:nvPr/>
        </p:nvSpPr>
        <p:spPr>
          <a:xfrm>
            <a:off x="720800" y="311450"/>
            <a:ext cx="1922100" cy="1673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>
            <p:ph type="ctrTitle"/>
          </p:nvPr>
        </p:nvSpPr>
        <p:spPr>
          <a:xfrm>
            <a:off x="458975" y="1438150"/>
            <a:ext cx="8226000" cy="186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is the Torah?</a:t>
            </a:r>
            <a:endParaRPr/>
          </a:p>
        </p:txBody>
      </p:sp>
      <p:sp>
        <p:nvSpPr>
          <p:cNvPr id="123" name="Google Shape;123;p20"/>
          <p:cNvSpPr txBox="1"/>
          <p:nvPr>
            <p:ph idx="1" type="subTitle"/>
          </p:nvPr>
        </p:nvSpPr>
        <p:spPr>
          <a:xfrm>
            <a:off x="458975" y="445025"/>
            <a:ext cx="82260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Religious Education: Judaism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0"/>
          <p:cNvSpPr txBox="1"/>
          <p:nvPr>
            <p:ph idx="2" type="subTitle"/>
          </p:nvPr>
        </p:nvSpPr>
        <p:spPr>
          <a:xfrm>
            <a:off x="458975" y="4105475"/>
            <a:ext cx="3951000" cy="619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Mr Hutchinson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/>
          <p:nvPr/>
        </p:nvSpPr>
        <p:spPr>
          <a:xfrm>
            <a:off x="1709975" y="446500"/>
            <a:ext cx="5806500" cy="55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Where did the Torah come from?</a:t>
            </a:r>
            <a:endParaRPr sz="2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0" name="Google Shape;130;p21"/>
          <p:cNvSpPr txBox="1"/>
          <p:nvPr/>
        </p:nvSpPr>
        <p:spPr>
          <a:xfrm>
            <a:off x="1709975" y="1352913"/>
            <a:ext cx="5806500" cy="55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What are the five books of the Torah?</a:t>
            </a:r>
            <a:endParaRPr sz="2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1" name="Google Shape;131;p21"/>
          <p:cNvSpPr txBox="1"/>
          <p:nvPr/>
        </p:nvSpPr>
        <p:spPr>
          <a:xfrm>
            <a:off x="1709975" y="2259325"/>
            <a:ext cx="5806500" cy="555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What is the Shema prayer?</a:t>
            </a:r>
            <a:endParaRPr sz="2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2" name="Google Shape;132;p21"/>
          <p:cNvSpPr txBox="1"/>
          <p:nvPr/>
        </p:nvSpPr>
        <p:spPr>
          <a:xfrm>
            <a:off x="1709975" y="3165738"/>
            <a:ext cx="5806500" cy="555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What are the mitzvot?</a:t>
            </a:r>
            <a:endParaRPr sz="2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3" name="Google Shape;133;p21"/>
          <p:cNvSpPr txBox="1"/>
          <p:nvPr/>
        </p:nvSpPr>
        <p:spPr>
          <a:xfrm>
            <a:off x="1709975" y="4072150"/>
            <a:ext cx="5806500" cy="555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End of Lesson Quiz</a:t>
            </a:r>
            <a:endParaRPr sz="2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34" name="Google Shape;134;p21"/>
          <p:cNvCxnSpPr>
            <a:stCxn id="129" idx="2"/>
            <a:endCxn id="130" idx="0"/>
          </p:cNvCxnSpPr>
          <p:nvPr/>
        </p:nvCxnSpPr>
        <p:spPr>
          <a:xfrm>
            <a:off x="4613225" y="1002100"/>
            <a:ext cx="0" cy="350700"/>
          </a:xfrm>
          <a:prstGeom prst="straightConnector1">
            <a:avLst/>
          </a:prstGeom>
          <a:noFill/>
          <a:ln cap="flat" cmpd="sng" w="28575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5" name="Google Shape;135;p21"/>
          <p:cNvCxnSpPr>
            <a:stCxn id="130" idx="2"/>
            <a:endCxn id="131" idx="0"/>
          </p:cNvCxnSpPr>
          <p:nvPr/>
        </p:nvCxnSpPr>
        <p:spPr>
          <a:xfrm>
            <a:off x="4613225" y="1908513"/>
            <a:ext cx="0" cy="350700"/>
          </a:xfrm>
          <a:prstGeom prst="straightConnector1">
            <a:avLst/>
          </a:prstGeom>
          <a:noFill/>
          <a:ln cap="flat" cmpd="sng" w="28575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6" name="Google Shape;136;p21"/>
          <p:cNvCxnSpPr>
            <a:stCxn id="131" idx="2"/>
            <a:endCxn id="132" idx="0"/>
          </p:cNvCxnSpPr>
          <p:nvPr/>
        </p:nvCxnSpPr>
        <p:spPr>
          <a:xfrm>
            <a:off x="4613225" y="2814925"/>
            <a:ext cx="0" cy="350700"/>
          </a:xfrm>
          <a:prstGeom prst="straightConnector1">
            <a:avLst/>
          </a:prstGeom>
          <a:noFill/>
          <a:ln cap="flat" cmpd="sng" w="28575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7" name="Google Shape;137;p21"/>
          <p:cNvCxnSpPr>
            <a:stCxn id="132" idx="2"/>
            <a:endCxn id="133" idx="0"/>
          </p:cNvCxnSpPr>
          <p:nvPr/>
        </p:nvCxnSpPr>
        <p:spPr>
          <a:xfrm>
            <a:off x="4613225" y="3721338"/>
            <a:ext cx="0" cy="350700"/>
          </a:xfrm>
          <a:prstGeom prst="straightConnector1">
            <a:avLst/>
          </a:prstGeom>
          <a:noFill/>
          <a:ln cap="flat" cmpd="sng" w="28575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8" name="Google Shape;138;p21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/>
        </p:nvSpPr>
        <p:spPr>
          <a:xfrm>
            <a:off x="457200" y="1431700"/>
            <a:ext cx="67242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Where did the Torah come from?</a:t>
            </a:r>
            <a:endParaRPr sz="30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4" name="Google Shape;144;p22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5" name="Google Shape;145;p22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>
            <p:ph type="title"/>
          </p:nvPr>
        </p:nvSpPr>
        <p:spPr>
          <a:xfrm>
            <a:off x="458975" y="1438150"/>
            <a:ext cx="8226000" cy="3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3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File:Gérôme, Jean-Léon - Moses on Mount Sinai Jean-Léon Gérôme ..." id="152" name="Google Shape;15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5925"/>
            <a:ext cx="8761699" cy="508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3"/>
          <p:cNvSpPr txBox="1"/>
          <p:nvPr/>
        </p:nvSpPr>
        <p:spPr>
          <a:xfrm>
            <a:off x="462725" y="596225"/>
            <a:ext cx="1637400" cy="587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Moses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4" name="Google Shape;154;p23"/>
          <p:cNvSpPr txBox="1"/>
          <p:nvPr/>
        </p:nvSpPr>
        <p:spPr>
          <a:xfrm>
            <a:off x="462725" y="1380450"/>
            <a:ext cx="1637400" cy="90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Mount Sinai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" name="Google Shape;155;p23"/>
          <p:cNvSpPr txBox="1"/>
          <p:nvPr/>
        </p:nvSpPr>
        <p:spPr>
          <a:xfrm>
            <a:off x="462725" y="3268100"/>
            <a:ext cx="1637400" cy="90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Laws or mitzvot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" name="Google Shape;156;p23"/>
          <p:cNvSpPr txBox="1"/>
          <p:nvPr/>
        </p:nvSpPr>
        <p:spPr>
          <a:xfrm>
            <a:off x="462725" y="2483875"/>
            <a:ext cx="1637400" cy="587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5 Books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/>
          <p:nvPr/>
        </p:nvSpPr>
        <p:spPr>
          <a:xfrm>
            <a:off x="1446179" y="297875"/>
            <a:ext cx="7286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Pause the video to complete your task</a:t>
            </a:r>
            <a:endParaRPr b="0" i="0" sz="2800" u="none" cap="none" strike="noStrike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2" name="Google Shape;162;p24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descr="A picture containing table&#10;&#10;Description automatically generated" id="163" name="Google Shape;163;p24"/>
          <p:cNvPicPr preferRelativeResize="0"/>
          <p:nvPr/>
        </p:nvPicPr>
        <p:blipFill rotWithShape="1">
          <a:blip r:embed="rId3">
            <a:alphaModFix/>
          </a:blip>
          <a:srcRect b="-1926" l="0" r="0" t="0"/>
          <a:stretch/>
        </p:blipFill>
        <p:spPr>
          <a:xfrm>
            <a:off x="551234" y="229781"/>
            <a:ext cx="590145" cy="10641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164" name="Google Shape;16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42632" y="4170490"/>
            <a:ext cx="365496" cy="62283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4"/>
          <p:cNvSpPr txBox="1"/>
          <p:nvPr/>
        </p:nvSpPr>
        <p:spPr>
          <a:xfrm>
            <a:off x="2995590" y="4190867"/>
            <a:ext cx="3538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Re-start once you’re done</a:t>
            </a:r>
            <a:endParaRPr b="0" i="0" sz="2000" u="none" cap="none" strike="noStrike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6" name="Google Shape;166;p24"/>
          <p:cNvSpPr/>
          <p:nvPr/>
        </p:nvSpPr>
        <p:spPr>
          <a:xfrm>
            <a:off x="907675" y="1254050"/>
            <a:ext cx="7466100" cy="523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Jews believe that...</a:t>
            </a:r>
            <a:endParaRPr b="0" i="0" sz="2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4"/>
          <p:cNvSpPr/>
          <p:nvPr/>
        </p:nvSpPr>
        <p:spPr>
          <a:xfrm>
            <a:off x="2286004" y="2026470"/>
            <a:ext cx="45720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G-d</a:t>
            </a:r>
            <a:endParaRPr sz="2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Moses</a:t>
            </a:r>
            <a:endParaRPr sz="2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Mount Sinai</a:t>
            </a:r>
            <a:endParaRPr sz="2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</a:t>
            </a:r>
            <a:r>
              <a:rPr lang="en-GB" sz="2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aws</a:t>
            </a:r>
            <a:endParaRPr sz="2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Torah</a:t>
            </a:r>
            <a:endParaRPr sz="2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ak National Academy v2">
  <a:themeElements>
    <a:clrScheme name="Simple Light">
      <a:dk1>
        <a:srgbClr val="65BE4B"/>
      </a:dk1>
      <a:lt1>
        <a:srgbClr val="FFFFFF"/>
      </a:lt1>
      <a:dk2>
        <a:srgbClr val="434343"/>
      </a:dk2>
      <a:lt2>
        <a:srgbClr val="D2D2D7"/>
      </a:lt2>
      <a:accent1>
        <a:srgbClr val="69BE4B"/>
      </a:accent1>
      <a:accent2>
        <a:srgbClr val="46C7E1"/>
      </a:accent2>
      <a:accent3>
        <a:srgbClr val="FA9B23"/>
      </a:accent3>
      <a:accent4>
        <a:srgbClr val="786EC8"/>
      </a:accent4>
      <a:accent5>
        <a:srgbClr val="F03C78"/>
      </a:accent5>
      <a:accent6>
        <a:srgbClr val="00968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ak National Academy v2">
  <a:themeElements>
    <a:clrScheme name="Simple Light">
      <a:dk1>
        <a:srgbClr val="65BE4B"/>
      </a:dk1>
      <a:lt1>
        <a:srgbClr val="FFFFFF"/>
      </a:lt1>
      <a:dk2>
        <a:srgbClr val="434343"/>
      </a:dk2>
      <a:lt2>
        <a:srgbClr val="D2D2D7"/>
      </a:lt2>
      <a:accent1>
        <a:srgbClr val="69BE4B"/>
      </a:accent1>
      <a:accent2>
        <a:srgbClr val="46C7E1"/>
      </a:accent2>
      <a:accent3>
        <a:srgbClr val="FA9B23"/>
      </a:accent3>
      <a:accent4>
        <a:srgbClr val="786EC8"/>
      </a:accent4>
      <a:accent5>
        <a:srgbClr val="F03C78"/>
      </a:accent5>
      <a:accent6>
        <a:srgbClr val="00968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