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2" r:id="rId3"/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10287000" cx="18288000"/>
  <p:notesSz cx="6858000" cy="9144000"/>
  <p:embeddedFontLst>
    <p:embeddedFont>
      <p:font typeface="Montserrat SemiBold"/>
      <p:regular r:id="rId33"/>
      <p:bold r:id="rId34"/>
      <p:italic r:id="rId35"/>
      <p:boldItalic r:id="rId36"/>
    </p:embeddedFont>
    <p:embeddedFont>
      <p:font typeface="Montserrat"/>
      <p:regular r:id="rId37"/>
      <p:bold r:id="rId38"/>
      <p:italic r:id="rId39"/>
      <p:boldItalic r:id="rId40"/>
    </p:embeddedFont>
    <p:embeddedFont>
      <p:font typeface="Montserrat Medium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Medium-bold.fntdata"/><Relationship Id="rId41" Type="http://schemas.openxmlformats.org/officeDocument/2006/relationships/font" Target="fonts/MontserratMedium-regular.fntdata"/><Relationship Id="rId22" Type="http://schemas.openxmlformats.org/officeDocument/2006/relationships/slide" Target="slides/slide17.xml"/><Relationship Id="rId44" Type="http://schemas.openxmlformats.org/officeDocument/2006/relationships/font" Target="fonts/MontserratMedium-bold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Medium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ontserratSemiBold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SemiBold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SemiBold-bold.fntdata"/><Relationship Id="rId15" Type="http://schemas.openxmlformats.org/officeDocument/2006/relationships/slide" Target="slides/slide10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SemiBold-boldItalic.fntdata"/><Relationship Id="rId17" Type="http://schemas.openxmlformats.org/officeDocument/2006/relationships/slide" Target="slides/slide12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349fb42c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349fb42c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c0839d7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c0839d7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c0839d78b_0_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8c0839d78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c0839d78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8c0839d78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c0839d78b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8c0839d78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c0839d78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c0839d78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c0839d78b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8c0839d78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c0839d78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c0839d78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c0839d78b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8c0839d78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c0839d78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c0839d78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c0839d78b_0_1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8c0839d78b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bc16b17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bc16b17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bc16b1726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bc16b1726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8c0839d78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8c0839d78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bc16b1726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bc16b1726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bc16b1726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bc16b1726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c0839d78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8c0839d78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6757a05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6757a05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bc16b1726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8bc16b1726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8b549c738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8b549c738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bc16b172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8bc16b172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bc16b1726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8bc16b1726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33e82ce5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33e82ce5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bc16b1726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bc16b1726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c0839d78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c0839d78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c0839d78b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c0839d78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bc16b1726_0_2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8bc16b1726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 1">
  <p:cSld name="TITLE_ONLY_1_2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917950" y="890050"/>
            <a:ext cx="1645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906400" y="2857850"/>
            <a:ext cx="164634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2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3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  <p:sp>
        <p:nvSpPr>
          <p:cNvPr id="81" name="Google Shape;81;p14"/>
          <p:cNvSpPr txBox="1"/>
          <p:nvPr>
            <p:ph idx="4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5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  <p:sp>
        <p:nvSpPr>
          <p:cNvPr id="83" name="Google Shape;83;p14"/>
          <p:cNvSpPr txBox="1"/>
          <p:nvPr>
            <p:ph idx="6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7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SemiBold"/>
              <a:buNone/>
              <a:defRPr b="0" sz="6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917942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6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b="0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 sz="2800"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6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4064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4064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4064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4064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4064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917950" y="890050"/>
            <a:ext cx="164520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1" i="0" sz="4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Montserrat Medium"/>
              <a:buNone/>
              <a:defRPr b="0" i="0" sz="5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917950" y="2876300"/>
            <a:ext cx="16452000" cy="59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b="0" i="0" sz="3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 marR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b="0" i="0" sz="32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 marR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b="0" i="0" sz="2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 marR="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b="0" i="0" sz="28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 marR="0" rtl="0" algn="l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–"/>
              <a:defRPr b="0" i="0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 marR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–"/>
              <a:defRPr b="0" i="0" sz="2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Char char="–"/>
              <a:defRPr b="0" i="0" sz="2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Char char="–"/>
              <a:defRPr b="0" i="0" sz="2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 marR="0" rtl="0" algn="l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1600"/>
              <a:buFont typeface="Montserrat"/>
              <a:buChar char="–"/>
              <a:defRPr b="0" i="0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8" name="Google Shape;88;p15"/>
          <p:cNvSpPr txBox="1"/>
          <p:nvPr>
            <p:ph idx="12" type="sldNum"/>
          </p:nvPr>
        </p:nvSpPr>
        <p:spPr>
          <a:xfrm>
            <a:off x="917942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6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0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8">
          <p15:clr>
            <a:srgbClr val="EA4335"/>
          </p15:clr>
        </p15:guide>
        <p15:guide id="7" orient="horz" pos="1386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Who is Katherine Johnson?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99" name="Google Shape;99;p17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Science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100" name="Google Shape;100;p17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Miss Simkin</a:t>
            </a:r>
            <a:endParaRPr>
              <a:solidFill>
                <a:srgbClr val="4B324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9" name="Google Shape;209;p26"/>
          <p:cNvSpPr txBox="1"/>
          <p:nvPr>
            <p:ph type="title"/>
          </p:nvPr>
        </p:nvSpPr>
        <p:spPr>
          <a:xfrm>
            <a:off x="660775" y="354250"/>
            <a:ext cx="1297800" cy="738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r>
              <a:rPr lang="en-GB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0" name="Google Shape;210;p2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p26"/>
          <p:cNvSpPr txBox="1"/>
          <p:nvPr>
            <p:ph type="title"/>
          </p:nvPr>
        </p:nvSpPr>
        <p:spPr>
          <a:xfrm>
            <a:off x="545925" y="1615275"/>
            <a:ext cx="3024000" cy="242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Primary school teacher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1327150" y="4229125"/>
            <a:ext cx="1030800" cy="2423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/>
          <p:cNvSpPr txBox="1"/>
          <p:nvPr>
            <p:ph type="title"/>
          </p:nvPr>
        </p:nvSpPr>
        <p:spPr>
          <a:xfrm>
            <a:off x="330550" y="6842975"/>
            <a:ext cx="3468900" cy="173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‘Computer’ at NASA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800" y="0"/>
            <a:ext cx="9753600" cy="97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/>
        </p:nvSpPr>
        <p:spPr>
          <a:xfrm>
            <a:off x="13452975" y="8013800"/>
            <a:ext cx="4496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Image: NASA Wormball logo,, NASA, Dan Gauthier (Wikimedia)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099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/>
          <p:nvPr/>
        </p:nvSpPr>
        <p:spPr>
          <a:xfrm>
            <a:off x="2892358" y="595750"/>
            <a:ext cx="145722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GB" sz="5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Pause the video to complete your task</a:t>
            </a:r>
            <a:endParaRPr b="1" i="0" sz="5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222" name="Google Shape;222;p27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1102468" y="459562"/>
            <a:ext cx="1180290" cy="212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23" name="Google Shape;22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664" y="7593530"/>
            <a:ext cx="730992" cy="124567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 txBox="1"/>
          <p:nvPr/>
        </p:nvSpPr>
        <p:spPr>
          <a:xfrm>
            <a:off x="5762574" y="7924525"/>
            <a:ext cx="83358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Resume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once you’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finished</a:t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4500250" y="2508101"/>
            <a:ext cx="9144000" cy="160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What was Katherine’s job at NASA? </a:t>
            </a:r>
            <a:endParaRPr i="0" sz="42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50" y="4842886"/>
            <a:ext cx="2376500" cy="23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202050" y="8848450"/>
            <a:ext cx="12644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Credit: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Symbols © -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Software 2002-2020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3" name="Google Shape;233;p28"/>
          <p:cNvSpPr txBox="1"/>
          <p:nvPr>
            <p:ph type="title"/>
          </p:nvPr>
        </p:nvSpPr>
        <p:spPr>
          <a:xfrm>
            <a:off x="660775" y="354250"/>
            <a:ext cx="1297800" cy="738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r>
              <a:rPr lang="en-GB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4" name="Google Shape;234;p2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5" name="Google Shape;235;p28"/>
          <p:cNvSpPr txBox="1"/>
          <p:nvPr/>
        </p:nvSpPr>
        <p:spPr>
          <a:xfrm>
            <a:off x="15115575" y="8365325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Images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8"/>
          <p:cNvSpPr txBox="1"/>
          <p:nvPr>
            <p:ph type="title"/>
          </p:nvPr>
        </p:nvSpPr>
        <p:spPr>
          <a:xfrm>
            <a:off x="545925" y="1615275"/>
            <a:ext cx="3024000" cy="16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Project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7" name="Google Shape;237;p28"/>
          <p:cNvSpPr txBox="1"/>
          <p:nvPr>
            <p:ph type="title"/>
          </p:nvPr>
        </p:nvSpPr>
        <p:spPr>
          <a:xfrm>
            <a:off x="545925" y="4174650"/>
            <a:ext cx="3474600" cy="16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Calculated flight path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8" name="Google Shape;238;p28"/>
          <p:cNvSpPr txBox="1"/>
          <p:nvPr>
            <p:ph type="title"/>
          </p:nvPr>
        </p:nvSpPr>
        <p:spPr>
          <a:xfrm>
            <a:off x="545925" y="6623550"/>
            <a:ext cx="2581500" cy="16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John Glenn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9" name="Google Shape;2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4175" y="354250"/>
            <a:ext cx="4157651" cy="552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388" y="684763"/>
            <a:ext cx="7841227" cy="742648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/>
          <p:nvPr/>
        </p:nvSpPr>
        <p:spPr>
          <a:xfrm>
            <a:off x="4742993" y="120303"/>
            <a:ext cx="8525850" cy="8245025"/>
          </a:xfrm>
          <a:custGeom>
            <a:rect b="b" l="l" r="r" t="t"/>
            <a:pathLst>
              <a:path extrusionOk="0" h="329801" w="341034">
                <a:moveTo>
                  <a:pt x="59598" y="47133"/>
                </a:moveTo>
                <a:cubicBezTo>
                  <a:pt x="89860" y="26957"/>
                  <a:pt x="124834" y="11584"/>
                  <a:pt x="160840" y="6438"/>
                </a:cubicBezTo>
                <a:cubicBezTo>
                  <a:pt x="177659" y="4034"/>
                  <a:pt x="194575" y="-1395"/>
                  <a:pt x="211461" y="482"/>
                </a:cubicBezTo>
                <a:cubicBezTo>
                  <a:pt x="236472" y="3262"/>
                  <a:pt x="261139" y="15526"/>
                  <a:pt x="279948" y="32244"/>
                </a:cubicBezTo>
                <a:cubicBezTo>
                  <a:pt x="287819" y="39240"/>
                  <a:pt x="296366" y="46043"/>
                  <a:pt x="301784" y="55073"/>
                </a:cubicBezTo>
                <a:cubicBezTo>
                  <a:pt x="304377" y="59394"/>
                  <a:pt x="305146" y="64648"/>
                  <a:pt x="307739" y="68969"/>
                </a:cubicBezTo>
                <a:cubicBezTo>
                  <a:pt x="314899" y="80901"/>
                  <a:pt x="323930" y="92268"/>
                  <a:pt x="327591" y="105694"/>
                </a:cubicBezTo>
                <a:cubicBezTo>
                  <a:pt x="333672" y="127997"/>
                  <a:pt x="336971" y="151115"/>
                  <a:pt x="338509" y="174181"/>
                </a:cubicBezTo>
                <a:cubicBezTo>
                  <a:pt x="339303" y="186084"/>
                  <a:pt x="341573" y="198033"/>
                  <a:pt x="340494" y="209913"/>
                </a:cubicBezTo>
                <a:cubicBezTo>
                  <a:pt x="339074" y="225543"/>
                  <a:pt x="331117" y="239884"/>
                  <a:pt x="325606" y="254579"/>
                </a:cubicBezTo>
                <a:cubicBezTo>
                  <a:pt x="320254" y="268849"/>
                  <a:pt x="314520" y="283566"/>
                  <a:pt x="304762" y="295274"/>
                </a:cubicBezTo>
                <a:cubicBezTo>
                  <a:pt x="282790" y="321638"/>
                  <a:pt x="241810" y="329021"/>
                  <a:pt x="207490" y="329021"/>
                </a:cubicBezTo>
                <a:cubicBezTo>
                  <a:pt x="191936" y="329021"/>
                  <a:pt x="176091" y="331078"/>
                  <a:pt x="160840" y="328028"/>
                </a:cubicBezTo>
                <a:cubicBezTo>
                  <a:pt x="103511" y="316561"/>
                  <a:pt x="43026" y="283870"/>
                  <a:pt x="12948" y="233735"/>
                </a:cubicBezTo>
                <a:cubicBezTo>
                  <a:pt x="6752" y="223408"/>
                  <a:pt x="4022" y="210997"/>
                  <a:pt x="3022" y="198995"/>
                </a:cubicBezTo>
                <a:cubicBezTo>
                  <a:pt x="2059" y="187436"/>
                  <a:pt x="-1038" y="175667"/>
                  <a:pt x="1037" y="164255"/>
                </a:cubicBezTo>
                <a:cubicBezTo>
                  <a:pt x="4334" y="146119"/>
                  <a:pt x="12647" y="129130"/>
                  <a:pt x="20888" y="112642"/>
                </a:cubicBezTo>
                <a:cubicBezTo>
                  <a:pt x="26926" y="100562"/>
                  <a:pt x="32183" y="87451"/>
                  <a:pt x="41732" y="77902"/>
                </a:cubicBezTo>
                <a:cubicBezTo>
                  <a:pt x="45106" y="74528"/>
                  <a:pt x="46299" y="69365"/>
                  <a:pt x="49673" y="65991"/>
                </a:cubicBezTo>
                <a:cubicBezTo>
                  <a:pt x="50413" y="65251"/>
                  <a:pt x="52650" y="63953"/>
                  <a:pt x="52650" y="64999"/>
                </a:cubicBezTo>
              </a:path>
            </a:pathLst>
          </a:custGeom>
          <a:noFill/>
          <a:ln cap="flat" cmpd="sng" w="1143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" name="Google Shape;242;p28"/>
          <p:cNvSpPr/>
          <p:nvPr/>
        </p:nvSpPr>
        <p:spPr>
          <a:xfrm>
            <a:off x="5223400" y="1791888"/>
            <a:ext cx="793075" cy="47575"/>
          </a:xfrm>
          <a:custGeom>
            <a:rect b="b" l="l" r="r" t="t"/>
            <a:pathLst>
              <a:path extrusionOk="0" h="1903" w="31723">
                <a:moveTo>
                  <a:pt x="0" y="1903"/>
                </a:moveTo>
                <a:cubicBezTo>
                  <a:pt x="10593" y="1903"/>
                  <a:pt x="21130" y="0"/>
                  <a:pt x="31723" y="0"/>
                </a:cubicBezTo>
              </a:path>
            </a:pathLst>
          </a:custGeom>
          <a:noFill/>
          <a:ln cap="flat" cmpd="sng" w="1143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3" name="Google Shape;243;p28"/>
          <p:cNvSpPr/>
          <p:nvPr/>
        </p:nvSpPr>
        <p:spPr>
          <a:xfrm flipH="1" rot="10800000">
            <a:off x="6049850" y="1712576"/>
            <a:ext cx="231737" cy="846849"/>
          </a:xfrm>
          <a:custGeom>
            <a:rect b="b" l="l" r="r" t="t"/>
            <a:pathLst>
              <a:path extrusionOk="0" h="1903" w="31723">
                <a:moveTo>
                  <a:pt x="0" y="1903"/>
                </a:moveTo>
                <a:cubicBezTo>
                  <a:pt x="10593" y="1903"/>
                  <a:pt x="21130" y="0"/>
                  <a:pt x="31723" y="0"/>
                </a:cubicBezTo>
              </a:path>
            </a:pathLst>
          </a:custGeom>
          <a:noFill/>
          <a:ln cap="flat" cmpd="sng" w="1143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4" name="Google Shape;244;p28"/>
          <p:cNvSpPr txBox="1"/>
          <p:nvPr>
            <p:ph type="title"/>
          </p:nvPr>
        </p:nvSpPr>
        <p:spPr>
          <a:xfrm>
            <a:off x="11730150" y="1192325"/>
            <a:ext cx="1538700" cy="84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x3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099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/>
          <p:nvPr/>
        </p:nvSpPr>
        <p:spPr>
          <a:xfrm>
            <a:off x="2892358" y="595750"/>
            <a:ext cx="145722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GB" sz="5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Pause the video to complete your task</a:t>
            </a:r>
            <a:endParaRPr b="1" i="0" sz="5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29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251" name="Google Shape;251;p29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1102468" y="459562"/>
            <a:ext cx="1180290" cy="212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52" name="Google Shape;25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664" y="7593530"/>
            <a:ext cx="730992" cy="124567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 txBox="1"/>
          <p:nvPr/>
        </p:nvSpPr>
        <p:spPr>
          <a:xfrm>
            <a:off x="5762574" y="7924525"/>
            <a:ext cx="83358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Resume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once you’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finished</a:t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29"/>
          <p:cNvSpPr/>
          <p:nvPr/>
        </p:nvSpPr>
        <p:spPr>
          <a:xfrm>
            <a:off x="4500250" y="2508101"/>
            <a:ext cx="9144000" cy="160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What was project Mercury’s mission</a:t>
            </a: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? </a:t>
            </a:r>
            <a:endParaRPr i="0" sz="42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5" name="Google Shape;2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50" y="4842886"/>
            <a:ext cx="2376500" cy="23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/>
          <p:nvPr/>
        </p:nvSpPr>
        <p:spPr>
          <a:xfrm>
            <a:off x="180600" y="8839188"/>
            <a:ext cx="12644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Credit: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Symbols © -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Software 2002-2020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2" name="Google Shape;262;p30"/>
          <p:cNvSpPr txBox="1"/>
          <p:nvPr>
            <p:ph type="title"/>
          </p:nvPr>
        </p:nvSpPr>
        <p:spPr>
          <a:xfrm>
            <a:off x="660775" y="354250"/>
            <a:ext cx="1297800" cy="738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r>
              <a:rPr lang="en-GB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3" name="Google Shape;263;p3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p30"/>
          <p:cNvSpPr txBox="1"/>
          <p:nvPr/>
        </p:nvSpPr>
        <p:spPr>
          <a:xfrm>
            <a:off x="1744550" y="9072450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5" name="Google Shape;2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3800" y="354250"/>
            <a:ext cx="8008400" cy="80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 txBox="1"/>
          <p:nvPr>
            <p:ph type="title"/>
          </p:nvPr>
        </p:nvSpPr>
        <p:spPr>
          <a:xfrm>
            <a:off x="660775" y="1830150"/>
            <a:ext cx="2914800" cy="7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Apollo 11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7" name="Google Shape;267;p30"/>
          <p:cNvSpPr txBox="1"/>
          <p:nvPr>
            <p:ph type="title"/>
          </p:nvPr>
        </p:nvSpPr>
        <p:spPr>
          <a:xfrm>
            <a:off x="660775" y="3198450"/>
            <a:ext cx="2914800" cy="7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1969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8" name="Google Shape;268;p30"/>
          <p:cNvSpPr txBox="1"/>
          <p:nvPr>
            <p:ph type="title"/>
          </p:nvPr>
        </p:nvSpPr>
        <p:spPr>
          <a:xfrm>
            <a:off x="660775" y="4442675"/>
            <a:ext cx="2914800" cy="30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First people on the moon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099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/>
        </p:nvSpPr>
        <p:spPr>
          <a:xfrm>
            <a:off x="2892358" y="595750"/>
            <a:ext cx="145722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GB" sz="5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Pause the video to complete your task</a:t>
            </a:r>
            <a:endParaRPr b="1" i="0" sz="5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1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275" name="Google Shape;275;p31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1102468" y="459562"/>
            <a:ext cx="1180290" cy="212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76" name="Google Shape;27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664" y="7593530"/>
            <a:ext cx="730992" cy="124567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/>
          <p:nvPr/>
        </p:nvSpPr>
        <p:spPr>
          <a:xfrm>
            <a:off x="5762574" y="7924525"/>
            <a:ext cx="83358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Resume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once you’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finished</a:t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31"/>
          <p:cNvSpPr/>
          <p:nvPr/>
        </p:nvSpPr>
        <p:spPr>
          <a:xfrm>
            <a:off x="4500250" y="2508101"/>
            <a:ext cx="9144000" cy="160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When did the first people walk on the moon? </a:t>
            </a:r>
            <a:endParaRPr i="0" sz="42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9" name="Google Shape;2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50" y="4842886"/>
            <a:ext cx="2376500" cy="23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1"/>
          <p:cNvSpPr txBox="1"/>
          <p:nvPr/>
        </p:nvSpPr>
        <p:spPr>
          <a:xfrm>
            <a:off x="180600" y="8839188"/>
            <a:ext cx="12644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Credit: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Symbols © -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Software 2002-2020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2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6" name="Google Shape;286;p32"/>
          <p:cNvSpPr txBox="1"/>
          <p:nvPr>
            <p:ph type="title"/>
          </p:nvPr>
        </p:nvSpPr>
        <p:spPr>
          <a:xfrm>
            <a:off x="660775" y="354250"/>
            <a:ext cx="1297800" cy="738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5</a:t>
            </a:r>
            <a:r>
              <a:rPr lang="en-GB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7" name="Google Shape;287;p32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p32"/>
          <p:cNvSpPr txBox="1"/>
          <p:nvPr/>
        </p:nvSpPr>
        <p:spPr>
          <a:xfrm>
            <a:off x="180550" y="8971075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32"/>
          <p:cNvSpPr txBox="1"/>
          <p:nvPr>
            <p:ph type="title"/>
          </p:nvPr>
        </p:nvSpPr>
        <p:spPr>
          <a:xfrm>
            <a:off x="660775" y="1830150"/>
            <a:ext cx="2914800" cy="7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Apollo 13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0" name="Google Shape;290;p32"/>
          <p:cNvSpPr txBox="1"/>
          <p:nvPr>
            <p:ph type="title"/>
          </p:nvPr>
        </p:nvSpPr>
        <p:spPr>
          <a:xfrm>
            <a:off x="660775" y="3584525"/>
            <a:ext cx="3327000" cy="7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Explosion!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91" name="Google Shape;2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7275" y="0"/>
            <a:ext cx="10442324" cy="92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2"/>
          <p:cNvSpPr/>
          <p:nvPr/>
        </p:nvSpPr>
        <p:spPr>
          <a:xfrm>
            <a:off x="346650" y="5242875"/>
            <a:ext cx="7089900" cy="26331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“Houston, we’ve had a problem.”</a:t>
            </a:r>
            <a:endParaRPr b="1" sz="4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099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/>
          <p:nvPr/>
        </p:nvSpPr>
        <p:spPr>
          <a:xfrm>
            <a:off x="2892358" y="595750"/>
            <a:ext cx="145722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GB" sz="5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Pause the video to complete your task</a:t>
            </a:r>
            <a:endParaRPr b="1" i="0" sz="5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33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299" name="Google Shape;299;p33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1102468" y="459562"/>
            <a:ext cx="1180290" cy="212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300" name="Google Shape;30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664" y="7593530"/>
            <a:ext cx="730992" cy="124567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3"/>
          <p:cNvSpPr txBox="1"/>
          <p:nvPr/>
        </p:nvSpPr>
        <p:spPr>
          <a:xfrm>
            <a:off x="5762574" y="7924525"/>
            <a:ext cx="83358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Resume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once you’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finished</a:t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33"/>
          <p:cNvSpPr/>
          <p:nvPr/>
        </p:nvSpPr>
        <p:spPr>
          <a:xfrm>
            <a:off x="4500250" y="2508101"/>
            <a:ext cx="9144000" cy="160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What was the problem with the Apollo 13 mission? </a:t>
            </a:r>
            <a:endParaRPr i="0" sz="42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3" name="Google Shape;30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50" y="4842886"/>
            <a:ext cx="2376500" cy="23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3"/>
          <p:cNvSpPr txBox="1"/>
          <p:nvPr/>
        </p:nvSpPr>
        <p:spPr>
          <a:xfrm>
            <a:off x="180600" y="8839188"/>
            <a:ext cx="12644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Credit: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Symbols © -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Software 2002-2020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0" name="Google Shape;310;p34"/>
          <p:cNvSpPr txBox="1"/>
          <p:nvPr>
            <p:ph type="title"/>
          </p:nvPr>
        </p:nvSpPr>
        <p:spPr>
          <a:xfrm>
            <a:off x="660775" y="354250"/>
            <a:ext cx="1297800" cy="738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6</a:t>
            </a:r>
            <a:r>
              <a:rPr lang="en-GB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1" name="Google Shape;311;p3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p34"/>
          <p:cNvSpPr txBox="1"/>
          <p:nvPr/>
        </p:nvSpPr>
        <p:spPr>
          <a:xfrm>
            <a:off x="1744550" y="9072450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825" y="890050"/>
            <a:ext cx="12100801" cy="76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4"/>
          <p:cNvSpPr txBox="1"/>
          <p:nvPr>
            <p:ph type="title"/>
          </p:nvPr>
        </p:nvSpPr>
        <p:spPr>
          <a:xfrm>
            <a:off x="660775" y="2041850"/>
            <a:ext cx="3327000" cy="166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Calculated</a:t>
            </a:r>
            <a:r>
              <a:rPr lang="en-GB">
                <a:solidFill>
                  <a:schemeClr val="lt1"/>
                </a:solidFill>
              </a:rPr>
              <a:t> flight path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5" name="Google Shape;315;p34"/>
          <p:cNvSpPr txBox="1"/>
          <p:nvPr>
            <p:ph type="title"/>
          </p:nvPr>
        </p:nvSpPr>
        <p:spPr>
          <a:xfrm>
            <a:off x="660775" y="4505300"/>
            <a:ext cx="3327000" cy="238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Made it home safely!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099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 txBox="1"/>
          <p:nvPr/>
        </p:nvSpPr>
        <p:spPr>
          <a:xfrm>
            <a:off x="2892358" y="595750"/>
            <a:ext cx="145722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GB" sz="5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Pause the video to complete your task</a:t>
            </a:r>
            <a:endParaRPr b="1" i="0" sz="5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35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322" name="Google Shape;322;p35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1102468" y="459562"/>
            <a:ext cx="1180290" cy="212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323" name="Google Shape;32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664" y="7593530"/>
            <a:ext cx="730992" cy="124567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5"/>
          <p:cNvSpPr txBox="1"/>
          <p:nvPr/>
        </p:nvSpPr>
        <p:spPr>
          <a:xfrm>
            <a:off x="5762574" y="7924525"/>
            <a:ext cx="83358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Resume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once you’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finished</a:t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35"/>
          <p:cNvSpPr/>
          <p:nvPr/>
        </p:nvSpPr>
        <p:spPr>
          <a:xfrm>
            <a:off x="4500250" y="2508101"/>
            <a:ext cx="9144000" cy="160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How did</a:t>
            </a:r>
            <a:r>
              <a:rPr b="1"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Katherine save the day</a:t>
            </a: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? </a:t>
            </a:r>
            <a:endParaRPr i="0" sz="42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6" name="Google Shape;32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50" y="4842886"/>
            <a:ext cx="2376500" cy="23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 txBox="1"/>
          <p:nvPr/>
        </p:nvSpPr>
        <p:spPr>
          <a:xfrm>
            <a:off x="180600" y="8839188"/>
            <a:ext cx="12644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Credit: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Symbols © -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Software 2002-2020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/>
        </p:nvSpPr>
        <p:spPr>
          <a:xfrm>
            <a:off x="2357950" y="1317175"/>
            <a:ext cx="11315100" cy="100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Star words</a:t>
            </a:r>
            <a:endParaRPr b="1" sz="4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2357950" y="2949788"/>
            <a:ext cx="11315100" cy="100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Katherine Johnson’s story</a:t>
            </a:r>
            <a:endParaRPr b="1" sz="4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2357950" y="4582401"/>
            <a:ext cx="11315100" cy="100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Mapping the story</a:t>
            </a:r>
            <a:endParaRPr b="1" sz="5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2357950" y="6215014"/>
            <a:ext cx="11315100" cy="10008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Telling the story</a:t>
            </a:r>
            <a:endParaRPr b="1" sz="4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2357950" y="7847627"/>
            <a:ext cx="11315100" cy="10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End of lesson quiz </a:t>
            </a:r>
            <a:endParaRPr b="1" sz="4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0" name="Google Shape;110;p18"/>
          <p:cNvCxnSpPr>
            <a:stCxn id="105" idx="2"/>
            <a:endCxn id="106" idx="0"/>
          </p:cNvCxnSpPr>
          <p:nvPr/>
        </p:nvCxnSpPr>
        <p:spPr>
          <a:xfrm>
            <a:off x="8015500" y="2317975"/>
            <a:ext cx="0" cy="6318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" name="Google Shape;111;p18"/>
          <p:cNvCxnSpPr>
            <a:stCxn id="106" idx="2"/>
            <a:endCxn id="107" idx="0"/>
          </p:cNvCxnSpPr>
          <p:nvPr/>
        </p:nvCxnSpPr>
        <p:spPr>
          <a:xfrm>
            <a:off x="8015500" y="3950588"/>
            <a:ext cx="0" cy="6318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2" name="Google Shape;112;p18"/>
          <p:cNvCxnSpPr>
            <a:stCxn id="107" idx="2"/>
            <a:endCxn id="108" idx="0"/>
          </p:cNvCxnSpPr>
          <p:nvPr/>
        </p:nvCxnSpPr>
        <p:spPr>
          <a:xfrm>
            <a:off x="8015500" y="5583201"/>
            <a:ext cx="0" cy="6318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3" name="Google Shape;113;p18"/>
          <p:cNvCxnSpPr>
            <a:stCxn id="108" idx="2"/>
            <a:endCxn id="109" idx="0"/>
          </p:cNvCxnSpPr>
          <p:nvPr/>
        </p:nvCxnSpPr>
        <p:spPr>
          <a:xfrm>
            <a:off x="8015500" y="7215814"/>
            <a:ext cx="0" cy="6318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300050" y="258250"/>
            <a:ext cx="49935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Lesson Agenda</a:t>
            </a:r>
            <a:endParaRPr b="1" sz="36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650" y="1327025"/>
            <a:ext cx="990600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202050" y="8848450"/>
            <a:ext cx="12644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Credit: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Symbols © -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Software 2002-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2020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 txBox="1"/>
          <p:nvPr/>
        </p:nvSpPr>
        <p:spPr>
          <a:xfrm>
            <a:off x="914400" y="2863400"/>
            <a:ext cx="12448200" cy="3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Mapping the story</a:t>
            </a:r>
            <a:endParaRPr sz="6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3" name="Google Shape;333;p36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4" name="Google Shape;334;p3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Can you draw a picture to help you remember each part of the story?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8"/>
          <p:cNvSpPr txBox="1"/>
          <p:nvPr/>
        </p:nvSpPr>
        <p:spPr>
          <a:xfrm>
            <a:off x="914400" y="2863400"/>
            <a:ext cx="12448200" cy="3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Telling the story</a:t>
            </a:r>
            <a:endParaRPr sz="6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45" name="Google Shape;345;p38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6" name="Google Shape;346;p3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Can you use your story map to tell the story?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"/>
          <p:cNvSpPr txBox="1"/>
          <p:nvPr/>
        </p:nvSpPr>
        <p:spPr>
          <a:xfrm>
            <a:off x="1379850" y="3969300"/>
            <a:ext cx="148803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Great job today!</a:t>
            </a:r>
            <a:endParaRPr i="1" sz="10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58" name="Google Shape;358;p4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  <p:sp>
        <p:nvSpPr>
          <p:cNvPr id="359" name="Google Shape;359;p40"/>
          <p:cNvSpPr/>
          <p:nvPr/>
        </p:nvSpPr>
        <p:spPr>
          <a:xfrm rot="-697018">
            <a:off x="260953" y="3090804"/>
            <a:ext cx="2437327" cy="21763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0"/>
          <p:cNvSpPr/>
          <p:nvPr/>
        </p:nvSpPr>
        <p:spPr>
          <a:xfrm rot="-697018">
            <a:off x="14473953" y="1506629"/>
            <a:ext cx="2437327" cy="21763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0"/>
          <p:cNvSpPr/>
          <p:nvPr/>
        </p:nvSpPr>
        <p:spPr>
          <a:xfrm rot="-697018">
            <a:off x="7925328" y="5865154"/>
            <a:ext cx="2437327" cy="21763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0"/>
          <p:cNvSpPr/>
          <p:nvPr/>
        </p:nvSpPr>
        <p:spPr>
          <a:xfrm rot="-1623857">
            <a:off x="1508056" y="742821"/>
            <a:ext cx="1047056" cy="9499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363" name="Google Shape;363;p40"/>
          <p:cNvSpPr/>
          <p:nvPr/>
        </p:nvSpPr>
        <p:spPr>
          <a:xfrm rot="-1623857">
            <a:off x="14540181" y="6701396"/>
            <a:ext cx="1047056" cy="9499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364" name="Google Shape;364;p40"/>
          <p:cNvSpPr/>
          <p:nvPr/>
        </p:nvSpPr>
        <p:spPr>
          <a:xfrm rot="2069048">
            <a:off x="560151" y="6820483"/>
            <a:ext cx="1524962" cy="143593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"/>
          <p:cNvSpPr txBox="1"/>
          <p:nvPr>
            <p:ph type="title"/>
          </p:nvPr>
        </p:nvSpPr>
        <p:spPr>
          <a:xfrm>
            <a:off x="980500" y="1118650"/>
            <a:ext cx="16894500" cy="819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0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0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60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Share your work with Oak National</a:t>
            </a:r>
            <a:endParaRPr b="1" i="0" sz="60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2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If you'd like to, please ask your parent or carer to share your work on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Instagram</a:t>
            </a: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Facebook</a:t>
            </a: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 or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Twitter</a:t>
            </a: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 tagging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@OakNational</a:t>
            </a: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#LearnwithOak</a:t>
            </a:r>
            <a:endParaRPr b="1" i="0" sz="35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 i="0"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i="0" lang="en-GB" sz="3500">
                <a:latin typeface="Montserrat"/>
                <a:ea typeface="Montserrat"/>
                <a:cs typeface="Montserrat"/>
                <a:sym typeface="Montserrat"/>
              </a:rPr>
              <a:t>You can also tag </a:t>
            </a:r>
            <a:r>
              <a:rPr b="1" i="0" lang="en-GB" sz="3500">
                <a:latin typeface="Montserrat"/>
                <a:ea typeface="Montserrat"/>
                <a:cs typeface="Montserrat"/>
                <a:sym typeface="Montserrat"/>
              </a:rPr>
              <a:t>@Teach_STEMinism</a:t>
            </a:r>
            <a:endParaRPr b="1" i="0"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/>
          <p:nvPr/>
        </p:nvSpPr>
        <p:spPr>
          <a:xfrm>
            <a:off x="914400" y="2863400"/>
            <a:ext cx="14880300" cy="3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End of lesson quiz</a:t>
            </a:r>
            <a:endParaRPr sz="6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75" name="Google Shape;375;p42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6" name="Google Shape;376;p42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3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2" name="Google Shape;382;p43"/>
          <p:cNvSpPr txBox="1"/>
          <p:nvPr>
            <p:ph type="title"/>
          </p:nvPr>
        </p:nvSpPr>
        <p:spPr>
          <a:xfrm>
            <a:off x="917950" y="890050"/>
            <a:ext cx="13201200" cy="82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References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83" name="Google Shape;383;p43"/>
          <p:cNvSpPr txBox="1"/>
          <p:nvPr>
            <p:ph idx="1" type="body"/>
          </p:nvPr>
        </p:nvSpPr>
        <p:spPr>
          <a:xfrm>
            <a:off x="613150" y="1961900"/>
            <a:ext cx="16995600" cy="180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660400" lvl="0" marL="9144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GB"/>
              <a:t>Slide 2, 3, 4, 9, 11, 13, 15, 17, 19, 25 - </a:t>
            </a:r>
            <a:r>
              <a:rPr lang="en-GB"/>
              <a:t>Widgit Symbols © - Widgit Software 2002-2020</a:t>
            </a:r>
            <a:endParaRPr/>
          </a:p>
          <a:p>
            <a:pPr indent="0" lvl="0" marL="91440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202050" y="890050"/>
            <a:ext cx="164520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In this lesson, you will need:</a:t>
            </a:r>
            <a:endParaRPr/>
          </a:p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" name="Google Shape;124;p19"/>
          <p:cNvSpPr txBox="1"/>
          <p:nvPr>
            <p:ph idx="2" type="subTitle"/>
          </p:nvPr>
        </p:nvSpPr>
        <p:spPr>
          <a:xfrm>
            <a:off x="202050" y="2249450"/>
            <a:ext cx="5008800" cy="95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 sz="2400"/>
              <a:t>Exercise book or paper</a:t>
            </a:r>
            <a:endParaRPr sz="2400"/>
          </a:p>
        </p:txBody>
      </p:sp>
      <p:sp>
        <p:nvSpPr>
          <p:cNvPr id="125" name="Google Shape;125;p19"/>
          <p:cNvSpPr txBox="1"/>
          <p:nvPr>
            <p:ph idx="3" type="body"/>
          </p:nvPr>
        </p:nvSpPr>
        <p:spPr>
          <a:xfrm>
            <a:off x="202050" y="3536334"/>
            <a:ext cx="5008800" cy="45012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26" name="Google Shape;126;p19"/>
          <p:cNvSpPr txBox="1"/>
          <p:nvPr>
            <p:ph idx="4" type="subTitle"/>
          </p:nvPr>
        </p:nvSpPr>
        <p:spPr>
          <a:xfrm>
            <a:off x="5665829" y="2249450"/>
            <a:ext cx="5008800" cy="95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 sz="2400"/>
              <a:t>Pencil</a:t>
            </a:r>
            <a:endParaRPr sz="2400"/>
          </a:p>
        </p:txBody>
      </p:sp>
      <p:sp>
        <p:nvSpPr>
          <p:cNvPr id="127" name="Google Shape;127;p19"/>
          <p:cNvSpPr txBox="1"/>
          <p:nvPr>
            <p:ph idx="5" type="body"/>
          </p:nvPr>
        </p:nvSpPr>
        <p:spPr>
          <a:xfrm>
            <a:off x="5665829" y="3536334"/>
            <a:ext cx="5008800" cy="45012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28" name="Google Shape;128;p19"/>
          <p:cNvSpPr txBox="1"/>
          <p:nvPr>
            <p:ph idx="6" type="subTitle"/>
          </p:nvPr>
        </p:nvSpPr>
        <p:spPr>
          <a:xfrm>
            <a:off x="11129609" y="2249450"/>
            <a:ext cx="5008800" cy="95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 sz="2400"/>
              <a:t>Brain</a:t>
            </a:r>
            <a:endParaRPr sz="2400"/>
          </a:p>
        </p:txBody>
      </p:sp>
      <p:sp>
        <p:nvSpPr>
          <p:cNvPr id="129" name="Google Shape;129;p19"/>
          <p:cNvSpPr txBox="1"/>
          <p:nvPr>
            <p:ph idx="7" type="body"/>
          </p:nvPr>
        </p:nvSpPr>
        <p:spPr>
          <a:xfrm>
            <a:off x="11129609" y="3536334"/>
            <a:ext cx="5008800" cy="45012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403275" y="3553618"/>
            <a:ext cx="2807435" cy="280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73596">
            <a:off x="603614" y="4874941"/>
            <a:ext cx="2026141" cy="280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62159" y="3750154"/>
            <a:ext cx="3943578" cy="407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24299" y="3750148"/>
            <a:ext cx="4291739" cy="407297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/>
        </p:nvSpPr>
        <p:spPr>
          <a:xfrm>
            <a:off x="202050" y="8848450"/>
            <a:ext cx="12644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Credit: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Symbols © -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Software 2002-2020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0" name="Google Shape;140;p20"/>
          <p:cNvSpPr txBox="1"/>
          <p:nvPr>
            <p:ph idx="12" type="sldNum"/>
          </p:nvPr>
        </p:nvSpPr>
        <p:spPr>
          <a:xfrm>
            <a:off x="1835882" y="19173300"/>
            <a:ext cx="28800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1" name="Google Shape;141;p20"/>
          <p:cNvSpPr/>
          <p:nvPr/>
        </p:nvSpPr>
        <p:spPr>
          <a:xfrm rot="-697018">
            <a:off x="260953" y="3090804"/>
            <a:ext cx="2437327" cy="21763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/>
          <p:cNvSpPr/>
          <p:nvPr/>
        </p:nvSpPr>
        <p:spPr>
          <a:xfrm rot="2069048">
            <a:off x="560151" y="6820483"/>
            <a:ext cx="1524962" cy="143593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/>
          <p:cNvSpPr txBox="1"/>
          <p:nvPr/>
        </p:nvSpPr>
        <p:spPr>
          <a:xfrm>
            <a:off x="6853500" y="288250"/>
            <a:ext cx="45810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GB" sz="6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Star Words</a:t>
            </a:r>
            <a:endParaRPr b="0" i="0" sz="60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4" name="Google Shape;144;p20"/>
          <p:cNvSpPr/>
          <p:nvPr/>
        </p:nvSpPr>
        <p:spPr>
          <a:xfrm rot="-1623857">
            <a:off x="1508056" y="742821"/>
            <a:ext cx="1047056" cy="9499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145" name="Google Shape;145;p20"/>
          <p:cNvSpPr txBox="1"/>
          <p:nvPr/>
        </p:nvSpPr>
        <p:spPr>
          <a:xfrm>
            <a:off x="4681513" y="2371100"/>
            <a:ext cx="33180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NASA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0"/>
          <p:cNvSpPr/>
          <p:nvPr/>
        </p:nvSpPr>
        <p:spPr>
          <a:xfrm rot="-697018">
            <a:off x="7925328" y="5865154"/>
            <a:ext cx="2437327" cy="21763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 rot="-1623857">
            <a:off x="14540181" y="6701396"/>
            <a:ext cx="1047056" cy="9499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148" name="Google Shape;148;p20"/>
          <p:cNvSpPr txBox="1"/>
          <p:nvPr/>
        </p:nvSpPr>
        <p:spPr>
          <a:xfrm>
            <a:off x="9468000" y="2447075"/>
            <a:ext cx="45810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calculate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4239000" y="5034050"/>
            <a:ext cx="45810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light path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0"/>
          <p:cNvSpPr/>
          <p:nvPr/>
        </p:nvSpPr>
        <p:spPr>
          <a:xfrm rot="-697018">
            <a:off x="14473953" y="1506629"/>
            <a:ext cx="2437327" cy="21763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9698925" y="5078013"/>
            <a:ext cx="45810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astronaut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202050" y="8848450"/>
            <a:ext cx="12644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Credit: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Symbols © -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Software 2002-2020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/>
        </p:nvSpPr>
        <p:spPr>
          <a:xfrm>
            <a:off x="914400" y="2863400"/>
            <a:ext cx="12448200" cy="3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Katherine Johnson’s story</a:t>
            </a:r>
            <a:endParaRPr sz="6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9" name="Google Shape;159;p2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5" name="Google Shape;165;p22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" name="Google Shape;166;p22"/>
          <p:cNvSpPr txBox="1"/>
          <p:nvPr/>
        </p:nvSpPr>
        <p:spPr>
          <a:xfrm>
            <a:off x="609500" y="8623300"/>
            <a:ext cx="4496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Image: Katherine Johnson at NASA, in 1966, NASA (Wikimedia)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825" y="152400"/>
            <a:ext cx="7185774" cy="905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3" name="Google Shape;173;p2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23"/>
          <p:cNvSpPr/>
          <p:nvPr/>
        </p:nvSpPr>
        <p:spPr>
          <a:xfrm>
            <a:off x="2094675" y="2142975"/>
            <a:ext cx="13202691" cy="6722750"/>
          </a:xfrm>
          <a:custGeom>
            <a:rect b="b" l="l" r="r" t="t"/>
            <a:pathLst>
              <a:path extrusionOk="0" h="268910" w="350204">
                <a:moveTo>
                  <a:pt x="0" y="268910"/>
                </a:moveTo>
                <a:cubicBezTo>
                  <a:pt x="23267" y="224104"/>
                  <a:pt x="81236" y="1272"/>
                  <a:pt x="139603" y="75"/>
                </a:cubicBezTo>
                <a:cubicBezTo>
                  <a:pt x="197970" y="-1121"/>
                  <a:pt x="315104" y="218122"/>
                  <a:pt x="350204" y="261731"/>
                </a:cubicBezTo>
              </a:path>
            </a:pathLst>
          </a:custGeom>
          <a:noFill/>
          <a:ln cap="flat" cmpd="sng" w="76200">
            <a:solidFill>
              <a:schemeClr val="accent5"/>
            </a:solidFill>
            <a:prstDash val="lgDash"/>
            <a:round/>
            <a:headEnd len="med" w="med" type="none"/>
            <a:tailEnd len="med" w="med" type="none"/>
          </a:ln>
        </p:spPr>
      </p:sp>
      <p:sp>
        <p:nvSpPr>
          <p:cNvPr id="175" name="Google Shape;175;p23"/>
          <p:cNvSpPr/>
          <p:nvPr/>
        </p:nvSpPr>
        <p:spPr>
          <a:xfrm>
            <a:off x="3590425" y="4458250"/>
            <a:ext cx="1136700" cy="11169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6933750" y="1641000"/>
            <a:ext cx="1136700" cy="11169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1561875" y="8055600"/>
            <a:ext cx="1136700" cy="11169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/>
          <p:nvPr/>
        </p:nvSpPr>
        <p:spPr>
          <a:xfrm>
            <a:off x="10948025" y="4059775"/>
            <a:ext cx="1136700" cy="11169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/>
          <p:nvPr/>
        </p:nvSpPr>
        <p:spPr>
          <a:xfrm>
            <a:off x="14430950" y="7901700"/>
            <a:ext cx="1136700" cy="11169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5" name="Google Shape;185;p24"/>
          <p:cNvSpPr txBox="1"/>
          <p:nvPr>
            <p:ph type="title"/>
          </p:nvPr>
        </p:nvSpPr>
        <p:spPr>
          <a:xfrm>
            <a:off x="660775" y="354250"/>
            <a:ext cx="1297800" cy="738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6" name="Google Shape;186;p2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7" name="Google Shape;187;p24"/>
          <p:cNvSpPr txBox="1"/>
          <p:nvPr/>
        </p:nvSpPr>
        <p:spPr>
          <a:xfrm>
            <a:off x="1706375" y="9121900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4"/>
          <p:cNvSpPr txBox="1"/>
          <p:nvPr>
            <p:ph type="title"/>
          </p:nvPr>
        </p:nvSpPr>
        <p:spPr>
          <a:xfrm>
            <a:off x="545925" y="1615275"/>
            <a:ext cx="3024000" cy="7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Clever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9" name="Google Shape;189;p24"/>
          <p:cNvSpPr txBox="1"/>
          <p:nvPr>
            <p:ph type="title"/>
          </p:nvPr>
        </p:nvSpPr>
        <p:spPr>
          <a:xfrm>
            <a:off x="545925" y="5131613"/>
            <a:ext cx="3024000" cy="167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Loved maths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0" name="Google Shape;190;p24"/>
          <p:cNvSpPr txBox="1"/>
          <p:nvPr>
            <p:ph type="title"/>
          </p:nvPr>
        </p:nvSpPr>
        <p:spPr>
          <a:xfrm>
            <a:off x="545925" y="2876288"/>
            <a:ext cx="3024000" cy="167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Skipped 3 years!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1175" y="1092850"/>
            <a:ext cx="12661176" cy="701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099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/>
        </p:nvSpPr>
        <p:spPr>
          <a:xfrm>
            <a:off x="2892358" y="595750"/>
            <a:ext cx="145722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GB" sz="5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Pause the video to complete your task</a:t>
            </a:r>
            <a:endParaRPr b="1" i="0" sz="5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198" name="Google Shape;198;p25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1102468" y="459562"/>
            <a:ext cx="1180290" cy="212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199" name="Google Shape;19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664" y="7593530"/>
            <a:ext cx="730992" cy="124567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 txBox="1"/>
          <p:nvPr/>
        </p:nvSpPr>
        <p:spPr>
          <a:xfrm>
            <a:off x="5762574" y="7924525"/>
            <a:ext cx="83358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Resume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once you’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finished</a:t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4500250" y="2508101"/>
            <a:ext cx="9144000" cy="160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What was Katherine’s favourite subject? </a:t>
            </a:r>
            <a:endParaRPr i="0" sz="42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6250" y="4842886"/>
            <a:ext cx="2376500" cy="23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/>
          <p:nvPr/>
        </p:nvSpPr>
        <p:spPr>
          <a:xfrm>
            <a:off x="202050" y="8848450"/>
            <a:ext cx="12644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Credit: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Symbols © -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Widgit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Software 2002-2020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69BE4B"/>
      </a:accent1>
      <a:accent2>
        <a:srgbClr val="46C7E1"/>
      </a:accent2>
      <a:accent3>
        <a:srgbClr val="FA9B23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