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 SemiBold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SemiBold-bold.fntdata"/><Relationship Id="rId23" Type="http://schemas.openxmlformats.org/officeDocument/2006/relationships/font" Target="fonts/MontserratSemiBo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SemiBold-boldItalic.fntdata"/><Relationship Id="rId25" Type="http://schemas.openxmlformats.org/officeDocument/2006/relationships/font" Target="fonts/MontserratSemiBold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ontserratMedium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bc1ef7f2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bc1ef7f2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bc1ef7f2b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bc1ef7f2b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1990b1d95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g91990b1d9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8e62c19d8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8e62c19d8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91990b1d95_0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91990b1d9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bc1ef7f2b_0_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bc1ef7f2b_0_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bc1ef7f2b_0_1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8bc1ef7f2b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73beb17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c1ef7f2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8bc1ef7f2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8e62c19d8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8e62c19d8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492ddc17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bc1ef7f2b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bc1ef7f2b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bc1ef7f2b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bc1ef7f2b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8bc1ef7f2b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8bc1ef7f2b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bc1ef7f2b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bc1ef7f2b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ctrTitle"/>
          </p:nvPr>
        </p:nvSpPr>
        <p:spPr>
          <a:xfrm>
            <a:off x="458975" y="1438150"/>
            <a:ext cx="8226000" cy="101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identify one half of a shape </a:t>
            </a:r>
            <a:endParaRPr/>
          </a:p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/>
              <a:t>Maths </a:t>
            </a:r>
            <a:r>
              <a:rPr lang="en-GB"/>
              <a:t>	</a:t>
            </a:r>
            <a:endParaRPr/>
          </a:p>
        </p:txBody>
      </p:sp>
      <p:sp>
        <p:nvSpPr>
          <p:cNvPr id="98" name="Google Shape;98;p17"/>
          <p:cNvSpPr txBox="1"/>
          <p:nvPr>
            <p:ph idx="2" type="subTitle"/>
          </p:nvPr>
        </p:nvSpPr>
        <p:spPr>
          <a:xfrm>
            <a:off x="458975" y="3874575"/>
            <a:ext cx="2923800" cy="37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Miss Sidhu 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50" y="858125"/>
            <a:ext cx="7141725" cy="357565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>
            <p:ph idx="1" type="subTitle"/>
          </p:nvPr>
        </p:nvSpPr>
        <p:spPr>
          <a:xfrm>
            <a:off x="320250" y="175325"/>
            <a:ext cx="4021200" cy="5394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/>
              <a:t>Finding half of a 3-D object</a:t>
            </a:r>
            <a:endParaRPr sz="2100"/>
          </a:p>
        </p:txBody>
      </p:sp>
      <p:sp>
        <p:nvSpPr>
          <p:cNvPr id="204" name="Google Shape;20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7"/>
          <p:cNvSpPr txBox="1"/>
          <p:nvPr>
            <p:ph idx="3" type="subTitle"/>
          </p:nvPr>
        </p:nvSpPr>
        <p:spPr>
          <a:xfrm>
            <a:off x="3939825" y="1382575"/>
            <a:ext cx="4857000" cy="30105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How many parts will we need?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How can we make it fair?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Where would we need to cut it to ensure we cut it in half? </a:t>
            </a:r>
            <a:endParaRPr sz="2300"/>
          </a:p>
        </p:txBody>
      </p:sp>
      <p:sp>
        <p:nvSpPr>
          <p:cNvPr id="210" name="Google Shape;210;p27"/>
          <p:cNvSpPr txBox="1"/>
          <p:nvPr>
            <p:ph idx="1" type="subTitle"/>
          </p:nvPr>
        </p:nvSpPr>
        <p:spPr>
          <a:xfrm>
            <a:off x="320250" y="175325"/>
            <a:ext cx="4765800" cy="539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Finding half of a 3-D object</a:t>
            </a:r>
            <a:endParaRPr b="1"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248" y="1182975"/>
            <a:ext cx="1216500" cy="169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175" y="1830325"/>
            <a:ext cx="1216500" cy="16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25678" y="1066508"/>
            <a:ext cx="1216500" cy="893127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/>
          <p:nvPr/>
        </p:nvSpPr>
        <p:spPr>
          <a:xfrm>
            <a:off x="397850" y="3313125"/>
            <a:ext cx="3250200" cy="10515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Important: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Please Ask your Parent or Carer to Help you Cut!!!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6" name="Google Shape;216;p27"/>
          <p:cNvGrpSpPr/>
          <p:nvPr/>
        </p:nvGrpSpPr>
        <p:grpSpPr>
          <a:xfrm>
            <a:off x="5607248" y="123675"/>
            <a:ext cx="606839" cy="943204"/>
            <a:chOff x="3258050" y="2365375"/>
            <a:chExt cx="1121284" cy="1975297"/>
          </a:xfrm>
        </p:grpSpPr>
        <p:pic>
          <p:nvPicPr>
            <p:cNvPr id="217" name="Google Shape;217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18" name="Google Shape;218;p27"/>
            <p:cNvPicPr preferRelativeResize="0"/>
            <p:nvPr/>
          </p:nvPicPr>
          <p:blipFill rotWithShape="1">
            <a:blip r:embed="rId7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/>
        </p:nvSpPr>
        <p:spPr>
          <a:xfrm>
            <a:off x="1446179" y="29787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25" name="Google Shape;225;p28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551234" y="229781"/>
            <a:ext cx="590145" cy="1064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26" name="Google Shape;2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8332" y="3903790"/>
            <a:ext cx="365496" cy="62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/>
          <p:nvPr/>
        </p:nvSpPr>
        <p:spPr>
          <a:xfrm>
            <a:off x="2881287" y="3962263"/>
            <a:ext cx="41679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2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2250129" y="1254049"/>
            <a:ext cx="4572000" cy="52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b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2250129" y="1839595"/>
            <a:ext cx="4572000" cy="175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Important: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Must Ask your Parent or Carer to Help you Cut During this Task!!!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>
            <p:ph type="title"/>
          </p:nvPr>
        </p:nvSpPr>
        <p:spPr>
          <a:xfrm>
            <a:off x="163575" y="0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131316"/>
                </a:solidFill>
              </a:rPr>
              <a:t>Independent Task</a:t>
            </a:r>
            <a:r>
              <a:rPr lang="en-GB" sz="3600"/>
              <a:t> </a:t>
            </a:r>
            <a:endParaRPr sz="3600"/>
          </a:p>
        </p:txBody>
      </p:sp>
      <p:pic>
        <p:nvPicPr>
          <p:cNvPr id="235" name="Google Shape;2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1025" y="706450"/>
            <a:ext cx="2056525" cy="21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idx="3" type="subTitle"/>
          </p:nvPr>
        </p:nvSpPr>
        <p:spPr>
          <a:xfrm>
            <a:off x="215225" y="855588"/>
            <a:ext cx="3037200" cy="16830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4"/>
                </a:solidFill>
              </a:rPr>
              <a:t>How many ways </a:t>
            </a:r>
            <a:endParaRPr sz="23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4"/>
                </a:solidFill>
              </a:rPr>
              <a:t>can you cut a slice </a:t>
            </a:r>
            <a:endParaRPr sz="23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4"/>
                </a:solidFill>
              </a:rPr>
              <a:t>of bread in half?</a:t>
            </a:r>
            <a:endParaRPr sz="2300">
              <a:solidFill>
                <a:schemeClr val="accent4"/>
              </a:solidFill>
            </a:endParaRPr>
          </a:p>
        </p:txBody>
      </p:sp>
      <p:sp>
        <p:nvSpPr>
          <p:cNvPr id="237" name="Google Shape;237;p29"/>
          <p:cNvSpPr txBox="1"/>
          <p:nvPr>
            <p:ph idx="3" type="subTitle"/>
          </p:nvPr>
        </p:nvSpPr>
        <p:spPr>
          <a:xfrm>
            <a:off x="5932675" y="837502"/>
            <a:ext cx="3037200" cy="19845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6"/>
                </a:solidFill>
              </a:rPr>
              <a:t>How many ways </a:t>
            </a:r>
            <a:endParaRPr sz="23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6"/>
                </a:solidFill>
              </a:rPr>
              <a:t>can you show the </a:t>
            </a:r>
            <a:endParaRPr sz="23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6"/>
                </a:solidFill>
              </a:rPr>
              <a:t>slice not being cut </a:t>
            </a:r>
            <a:endParaRPr sz="23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accent6"/>
                </a:solidFill>
              </a:rPr>
              <a:t>in half?</a:t>
            </a:r>
            <a:endParaRPr sz="2300">
              <a:solidFill>
                <a:schemeClr val="accent6"/>
              </a:solidFill>
            </a:endParaRPr>
          </a:p>
        </p:txBody>
      </p:sp>
      <p:sp>
        <p:nvSpPr>
          <p:cNvPr id="238" name="Google Shape;238;p29"/>
          <p:cNvSpPr txBox="1"/>
          <p:nvPr>
            <p:ph idx="3" type="subTitle"/>
          </p:nvPr>
        </p:nvSpPr>
        <p:spPr>
          <a:xfrm>
            <a:off x="2992050" y="2891350"/>
            <a:ext cx="3159900" cy="6897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chemeClr val="dk2"/>
                </a:solidFill>
              </a:rPr>
              <a:t>How do you know?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215225" y="3659650"/>
            <a:ext cx="8754600" cy="7596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Important: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Please Ask your Parent or Carer to Help you Cut!!!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/>
        </p:nvSpPr>
        <p:spPr>
          <a:xfrm>
            <a:off x="1446179" y="297875"/>
            <a:ext cx="728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247" name="Google Shape;247;p30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551234" y="229781"/>
            <a:ext cx="590145" cy="1064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248" name="Google Shape;2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8332" y="3903790"/>
            <a:ext cx="365496" cy="62283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0"/>
          <p:cNvSpPr txBox="1"/>
          <p:nvPr/>
        </p:nvSpPr>
        <p:spPr>
          <a:xfrm>
            <a:off x="2881287" y="3962263"/>
            <a:ext cx="41679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2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2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0"/>
          <p:cNvSpPr/>
          <p:nvPr/>
        </p:nvSpPr>
        <p:spPr>
          <a:xfrm>
            <a:off x="2250129" y="1254049"/>
            <a:ext cx="4572000" cy="523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br>
              <a:rPr b="1" i="0" lang="en-GB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0"/>
          <p:cNvSpPr/>
          <p:nvPr/>
        </p:nvSpPr>
        <p:spPr>
          <a:xfrm>
            <a:off x="2250129" y="1839595"/>
            <a:ext cx="4572000" cy="1754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Important: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 Must Ask your Parent or Carer to Help you Cut During this Task!!!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 txBox="1"/>
          <p:nvPr>
            <p:ph type="title"/>
          </p:nvPr>
        </p:nvSpPr>
        <p:spPr>
          <a:xfrm>
            <a:off x="190400" y="150425"/>
            <a:ext cx="6104100" cy="68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Answers</a:t>
            </a:r>
            <a:r>
              <a:rPr lang="en-GB" sz="3600"/>
              <a:t> </a:t>
            </a:r>
            <a:endParaRPr sz="3600"/>
          </a:p>
        </p:txBody>
      </p:sp>
      <p:pic>
        <p:nvPicPr>
          <p:cNvPr id="257" name="Google Shape;2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00" y="1307937"/>
            <a:ext cx="1878575" cy="19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1400" y="1307937"/>
            <a:ext cx="1878575" cy="19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0725" y="1189962"/>
            <a:ext cx="1878575" cy="19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163" y="1307937"/>
            <a:ext cx="1878575" cy="196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>
            <p:ph idx="3" type="subTitle"/>
          </p:nvPr>
        </p:nvSpPr>
        <p:spPr>
          <a:xfrm>
            <a:off x="974350" y="3663675"/>
            <a:ext cx="7164600" cy="6294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Here are some of the ways you can show half.</a:t>
            </a:r>
            <a:endParaRPr sz="2300"/>
          </a:p>
        </p:txBody>
      </p:sp>
      <p:cxnSp>
        <p:nvCxnSpPr>
          <p:cNvPr id="262" name="Google Shape;262;p31"/>
          <p:cNvCxnSpPr/>
          <p:nvPr/>
        </p:nvCxnSpPr>
        <p:spPr>
          <a:xfrm>
            <a:off x="1215550" y="1202825"/>
            <a:ext cx="38700" cy="2173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1"/>
          <p:cNvCxnSpPr/>
          <p:nvPr/>
        </p:nvCxnSpPr>
        <p:spPr>
          <a:xfrm flipH="1">
            <a:off x="6389588" y="1974725"/>
            <a:ext cx="2002200" cy="629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1"/>
          <p:cNvCxnSpPr/>
          <p:nvPr/>
        </p:nvCxnSpPr>
        <p:spPr>
          <a:xfrm>
            <a:off x="4550175" y="1344238"/>
            <a:ext cx="1576500" cy="1815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1"/>
          <p:cNvCxnSpPr>
            <a:stCxn id="260" idx="1"/>
          </p:cNvCxnSpPr>
          <p:nvPr/>
        </p:nvCxnSpPr>
        <p:spPr>
          <a:xfrm>
            <a:off x="2303163" y="2289425"/>
            <a:ext cx="2026800" cy="52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66" name="Google Shape;266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>
            <p:ph type="title"/>
          </p:nvPr>
        </p:nvSpPr>
        <p:spPr>
          <a:xfrm>
            <a:off x="510450" y="113450"/>
            <a:ext cx="8447100" cy="40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t/>
            </a:r>
            <a:endParaRPr b="1" i="0" sz="30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</a:pPr>
            <a:r>
              <a:rPr b="1" i="0" lang="en-GB" sz="3000">
                <a:latin typeface="Montserrat"/>
                <a:ea typeface="Montserrat"/>
                <a:cs typeface="Montserrat"/>
                <a:sym typeface="Montserrat"/>
              </a:rPr>
              <a:t>Share your work with Oak National</a:t>
            </a:r>
            <a:endParaRPr b="1" i="0"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 i="0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rPr i="0" lang="en-GB" sz="1700">
                <a:latin typeface="Montserrat"/>
                <a:ea typeface="Montserrat"/>
                <a:cs typeface="Montserrat"/>
                <a:sym typeface="Montserrat"/>
              </a:rPr>
              <a:t>If you'd like to, please ask your parent or carer to share your work on Twitter tagging </a:t>
            </a:r>
            <a:r>
              <a:rPr b="1" i="0" lang="en-GB" sz="1700">
                <a:latin typeface="Montserrat"/>
                <a:ea typeface="Montserrat"/>
                <a:cs typeface="Montserrat"/>
                <a:sym typeface="Montserrat"/>
              </a:rPr>
              <a:t>@OakNational</a:t>
            </a:r>
            <a:r>
              <a:rPr i="0" lang="en-GB" sz="1700"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i="0" lang="en-GB" sz="1700">
                <a:latin typeface="Montserrat"/>
                <a:ea typeface="Montserrat"/>
                <a:cs typeface="Montserrat"/>
                <a:sym typeface="Montserrat"/>
              </a:rPr>
              <a:t>#LearnwithOak</a:t>
            </a:r>
            <a:endParaRPr b="1" i="0"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5400"/>
              <a:buNone/>
            </a:pPr>
            <a:r>
              <a:t/>
            </a:r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0176" y="3071088"/>
            <a:ext cx="644800" cy="6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474600" y="445025"/>
            <a:ext cx="8471400" cy="38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3400"/>
              <a:t>Great exploring of halves today.</a:t>
            </a:r>
            <a:endParaRPr i="0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 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Don’t forgot to complete your end of lesson quiz.</a:t>
            </a:r>
            <a:endParaRPr i="0"/>
          </a:p>
        </p:txBody>
      </p:sp>
      <p:sp>
        <p:nvSpPr>
          <p:cNvPr id="279" name="Google Shape;279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282253" y="4635219"/>
            <a:ext cx="540000" cy="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458968" y="771775"/>
            <a:ext cx="49389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will need…</a:t>
            </a:r>
            <a:endParaRPr b="1" sz="3000">
              <a:solidFill>
                <a:schemeClr val="dk2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458975" y="1577325"/>
            <a:ext cx="2585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1</a:t>
            </a:r>
            <a:endParaRPr sz="1100"/>
          </a:p>
        </p:txBody>
      </p:sp>
      <p:sp>
        <p:nvSpPr>
          <p:cNvPr id="106" name="Google Shape;106;p18"/>
          <p:cNvSpPr txBox="1"/>
          <p:nvPr/>
        </p:nvSpPr>
        <p:spPr>
          <a:xfrm>
            <a:off x="3279300" y="1577325"/>
            <a:ext cx="2585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2</a:t>
            </a:r>
            <a:endParaRPr sz="1100"/>
          </a:p>
        </p:txBody>
      </p:sp>
      <p:sp>
        <p:nvSpPr>
          <p:cNvPr id="107" name="Google Shape;107;p18"/>
          <p:cNvSpPr txBox="1"/>
          <p:nvPr/>
        </p:nvSpPr>
        <p:spPr>
          <a:xfrm>
            <a:off x="6099625" y="1577325"/>
            <a:ext cx="2585400" cy="4533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Item 3</a:t>
            </a:r>
            <a:endParaRPr sz="1100"/>
          </a:p>
        </p:txBody>
      </p:sp>
      <p:sp>
        <p:nvSpPr>
          <p:cNvPr id="108" name="Google Shape;108;p18"/>
          <p:cNvSpPr txBox="1"/>
          <p:nvPr/>
        </p:nvSpPr>
        <p:spPr>
          <a:xfrm>
            <a:off x="459000" y="231525"/>
            <a:ext cx="8226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713" y="2368375"/>
            <a:ext cx="1955075" cy="19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4450" y="2128451"/>
            <a:ext cx="1215075" cy="12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4788" y="2562826"/>
            <a:ext cx="1215075" cy="12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5025" y="3149576"/>
            <a:ext cx="1215075" cy="126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82626" y="2063575"/>
            <a:ext cx="1102735" cy="15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0700" y="2049141"/>
            <a:ext cx="1151275" cy="153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/>
        </p:nvSpPr>
        <p:spPr>
          <a:xfrm>
            <a:off x="3044375" y="3883800"/>
            <a:ext cx="3250200" cy="757200"/>
          </a:xfrm>
          <a:prstGeom prst="rect">
            <a:avLst/>
          </a:prstGeom>
          <a:noFill/>
          <a:ln cap="flat" cmpd="sng" w="762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Important: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Please Ask your Parent or Carer to Help you Cut!!!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7">
            <a:alphaModFix/>
          </a:blip>
          <a:srcRect b="0" l="9148" r="0" t="18340"/>
          <a:stretch/>
        </p:blipFill>
        <p:spPr>
          <a:xfrm>
            <a:off x="3966038" y="3267900"/>
            <a:ext cx="817863" cy="5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459000" y="60550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Lesson agenda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458975" y="445025"/>
            <a:ext cx="60543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468400" y="795725"/>
            <a:ext cx="5806500" cy="55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Key vocabulary</a:t>
            </a:r>
            <a:endParaRPr b="1" i="0" sz="2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468400" y="1596550"/>
            <a:ext cx="5806500" cy="555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Exploring what equal and unequal means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468400" y="2462562"/>
            <a:ext cx="5806500" cy="555600"/>
          </a:xfrm>
          <a:prstGeom prst="rect">
            <a:avLst/>
          </a:prstGeom>
          <a:solidFill>
            <a:srgbClr val="00823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Finding half of a shape</a:t>
            </a:r>
            <a:endParaRPr b="1" i="0" sz="2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68400" y="3328562"/>
            <a:ext cx="5806500" cy="55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An Independent task and answers 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19"/>
          <p:cNvCxnSpPr>
            <a:stCxn id="124" idx="2"/>
            <a:endCxn id="125" idx="0"/>
          </p:cNvCxnSpPr>
          <p:nvPr/>
        </p:nvCxnSpPr>
        <p:spPr>
          <a:xfrm>
            <a:off x="3371650" y="1351325"/>
            <a:ext cx="0" cy="2451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9" name="Google Shape;129;p19"/>
          <p:cNvCxnSpPr>
            <a:stCxn id="125" idx="2"/>
            <a:endCxn id="126" idx="0"/>
          </p:cNvCxnSpPr>
          <p:nvPr/>
        </p:nvCxnSpPr>
        <p:spPr>
          <a:xfrm>
            <a:off x="3371650" y="2152150"/>
            <a:ext cx="0" cy="3105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0" name="Google Shape;130;p19"/>
          <p:cNvCxnSpPr>
            <a:stCxn id="126" idx="2"/>
            <a:endCxn id="127" idx="0"/>
          </p:cNvCxnSpPr>
          <p:nvPr/>
        </p:nvCxnSpPr>
        <p:spPr>
          <a:xfrm>
            <a:off x="3371650" y="3018162"/>
            <a:ext cx="0" cy="3105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1" name="Google Shape;131;p19"/>
          <p:cNvSpPr txBox="1"/>
          <p:nvPr/>
        </p:nvSpPr>
        <p:spPr>
          <a:xfrm>
            <a:off x="468400" y="4129387"/>
            <a:ext cx="5806500" cy="55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 final quiz to see what we learnt</a:t>
            </a:r>
            <a:endParaRPr b="1" i="0" sz="2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2" name="Google Shape;132;p19"/>
          <p:cNvCxnSpPr>
            <a:endCxn id="131" idx="0"/>
          </p:cNvCxnSpPr>
          <p:nvPr/>
        </p:nvCxnSpPr>
        <p:spPr>
          <a:xfrm>
            <a:off x="3371650" y="3778687"/>
            <a:ext cx="0" cy="350700"/>
          </a:xfrm>
          <a:prstGeom prst="straightConnector1">
            <a:avLst/>
          </a:prstGeom>
          <a:noFill/>
          <a:ln cap="flat" cmpd="sng" w="28575">
            <a:solidFill>
              <a:srgbClr val="434343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176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63" y="298690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900" y="27926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63" y="50917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7238" y="784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750" y="1259525"/>
            <a:ext cx="4748500" cy="29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617325" y="124825"/>
            <a:ext cx="2977200" cy="45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19" y="3205150"/>
            <a:ext cx="828325" cy="9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4525" y="837400"/>
            <a:ext cx="4015425" cy="34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>
            <p:ph idx="3" type="subTitle"/>
          </p:nvPr>
        </p:nvSpPr>
        <p:spPr>
          <a:xfrm>
            <a:off x="617325" y="968213"/>
            <a:ext cx="27930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/>
              <a:t>Double trouble</a:t>
            </a:r>
            <a:endParaRPr sz="2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Choose a number and double it.</a:t>
            </a:r>
            <a:endParaRPr sz="2200"/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>
            <a:off x="364050" y="284125"/>
            <a:ext cx="2977200" cy="45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Brain teaser!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275" y="861475"/>
            <a:ext cx="4015425" cy="34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>
            <p:ph idx="3" type="subTitle"/>
          </p:nvPr>
        </p:nvSpPr>
        <p:spPr>
          <a:xfrm>
            <a:off x="364050" y="1099725"/>
            <a:ext cx="27930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u="sng"/>
              <a:t>Double trouble</a:t>
            </a:r>
            <a:endParaRPr sz="2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Choose a number and double it.</a:t>
            </a:r>
            <a:endParaRPr sz="2200"/>
          </a:p>
        </p:txBody>
      </p:sp>
      <p:sp>
        <p:nvSpPr>
          <p:cNvPr id="161" name="Google Shape;161;p22"/>
          <p:cNvSpPr txBox="1"/>
          <p:nvPr/>
        </p:nvSpPr>
        <p:spPr>
          <a:xfrm>
            <a:off x="4136275" y="1496550"/>
            <a:ext cx="828300" cy="81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6366175" y="793475"/>
            <a:ext cx="828300" cy="8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5739375" y="2056500"/>
            <a:ext cx="828300" cy="819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366175" y="3319525"/>
            <a:ext cx="828300" cy="81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953550" y="3530725"/>
            <a:ext cx="828300" cy="81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3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/>
        </p:nvSpPr>
        <p:spPr>
          <a:xfrm>
            <a:off x="95475" y="219725"/>
            <a:ext cx="6528900" cy="59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is the same? What is different?</a:t>
            </a:r>
            <a:endParaRPr b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2" name="Google Shape;172;p23"/>
          <p:cNvGrpSpPr/>
          <p:nvPr/>
        </p:nvGrpSpPr>
        <p:grpSpPr>
          <a:xfrm>
            <a:off x="458968" y="1519624"/>
            <a:ext cx="3183764" cy="2476292"/>
            <a:chOff x="1226150" y="1305775"/>
            <a:chExt cx="2914200" cy="1735800"/>
          </a:xfrm>
        </p:grpSpPr>
        <p:sp>
          <p:nvSpPr>
            <p:cNvPr id="173" name="Google Shape;173;p23"/>
            <p:cNvSpPr/>
            <p:nvPr/>
          </p:nvSpPr>
          <p:spPr>
            <a:xfrm>
              <a:off x="1226150" y="1305775"/>
              <a:ext cx="2914200" cy="1735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74" name="Google Shape;174;p23"/>
            <p:cNvCxnSpPr>
              <a:stCxn id="173" idx="0"/>
              <a:endCxn id="173" idx="2"/>
            </p:cNvCxnSpPr>
            <p:nvPr/>
          </p:nvCxnSpPr>
          <p:spPr>
            <a:xfrm>
              <a:off x="2683250" y="1305775"/>
              <a:ext cx="0" cy="17358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75" name="Google Shape;175;p23"/>
          <p:cNvSpPr/>
          <p:nvPr/>
        </p:nvSpPr>
        <p:spPr>
          <a:xfrm>
            <a:off x="4409993" y="1519674"/>
            <a:ext cx="3183900" cy="2476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3"/>
          <p:cNvCxnSpPr/>
          <p:nvPr/>
        </p:nvCxnSpPr>
        <p:spPr>
          <a:xfrm>
            <a:off x="4500625" y="1526575"/>
            <a:ext cx="1581600" cy="2462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7" name="Google Shape;177;p23"/>
          <p:cNvSpPr txBox="1"/>
          <p:nvPr>
            <p:ph idx="12" type="sldNum"/>
          </p:nvPr>
        </p:nvSpPr>
        <p:spPr>
          <a:xfrm>
            <a:off x="335046" y="470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4"/>
          <p:cNvGrpSpPr/>
          <p:nvPr/>
        </p:nvGrpSpPr>
        <p:grpSpPr>
          <a:xfrm>
            <a:off x="907683" y="939564"/>
            <a:ext cx="3694331" cy="2883685"/>
            <a:chOff x="1226150" y="1305775"/>
            <a:chExt cx="2914200" cy="1735800"/>
          </a:xfrm>
        </p:grpSpPr>
        <p:sp>
          <p:nvSpPr>
            <p:cNvPr id="183" name="Google Shape;183;p24"/>
            <p:cNvSpPr/>
            <p:nvPr/>
          </p:nvSpPr>
          <p:spPr>
            <a:xfrm>
              <a:off x="1226150" y="1305775"/>
              <a:ext cx="2914200" cy="17358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84" name="Google Shape;184;p24"/>
            <p:cNvCxnSpPr>
              <a:stCxn id="183" idx="0"/>
              <a:endCxn id="183" idx="2"/>
            </p:cNvCxnSpPr>
            <p:nvPr/>
          </p:nvCxnSpPr>
          <p:spPr>
            <a:xfrm>
              <a:off x="2683250" y="1305775"/>
              <a:ext cx="0" cy="17358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185" name="Google Shape;185;p24"/>
          <p:cNvSpPr txBox="1"/>
          <p:nvPr>
            <p:ph idx="5" type="subTitle"/>
          </p:nvPr>
        </p:nvSpPr>
        <p:spPr>
          <a:xfrm>
            <a:off x="4869950" y="1566950"/>
            <a:ext cx="3128400" cy="14427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The whole has been divided into two equal parts.</a:t>
            </a:r>
            <a:endParaRPr sz="2200"/>
          </a:p>
        </p:txBody>
      </p:sp>
      <p:sp>
        <p:nvSpPr>
          <p:cNvPr id="186" name="Google Shape;186;p24"/>
          <p:cNvSpPr txBox="1"/>
          <p:nvPr/>
        </p:nvSpPr>
        <p:spPr>
          <a:xfrm>
            <a:off x="382200" y="219725"/>
            <a:ext cx="5669100" cy="592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 you know it is half?</a:t>
            </a:r>
            <a:endParaRPr b="1" sz="2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4"/>
          <p:cNvSpPr txBox="1"/>
          <p:nvPr>
            <p:ph idx="12" type="sldNum"/>
          </p:nvPr>
        </p:nvSpPr>
        <p:spPr>
          <a:xfrm>
            <a:off x="187675" y="4557825"/>
            <a:ext cx="720000" cy="235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675" y="1787300"/>
            <a:ext cx="6218624" cy="27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50" y="143063"/>
            <a:ext cx="6631299" cy="15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02" y="445025"/>
            <a:ext cx="571057" cy="6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2800" y="3267175"/>
            <a:ext cx="1452025" cy="11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0425" y="3266478"/>
            <a:ext cx="1452025" cy="1153478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