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10288800" cx="18288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9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84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49fb42c9_0_52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rgbClr val="56565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d7ea0929d_0_107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d7ea0929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d7ea0929d_0_168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d7ea0929d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d7ea0929d_0_100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d7ea0929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d7ea0929d_0_195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d7ea0929d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bde570c1b_0_18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bde570c1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d7ea0929d_0_242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d7ea0929d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d7ea0929d_0_232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8d7ea0929d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d7ea0929d_0_253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8d7ea0929d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bc1ef7f2b_0_166:notes"/>
          <p:cNvSpPr/>
          <p:nvPr>
            <p:ph idx="2" type="sldImg"/>
          </p:nvPr>
        </p:nvSpPr>
        <p:spPr>
          <a:xfrm>
            <a:off x="3815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8bc1ef7f2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3beb17c6d_0_0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c1ef7f2b_0_1:notes"/>
          <p:cNvSpPr/>
          <p:nvPr>
            <p:ph idx="2" type="sldImg"/>
          </p:nvPr>
        </p:nvSpPr>
        <p:spPr>
          <a:xfrm>
            <a:off x="3815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8bc1ef7f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e13092ac_0_5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e13092a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8e62c19d8_0_182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8e62c19d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492ddc174_0_19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7ea0929d_0_5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7ea09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bc1ef7f2b_0_332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bc1ef7f2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d7ea0929d_0_25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d7ea0929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d7ea0929d_0_36:notes"/>
          <p:cNvSpPr/>
          <p:nvPr>
            <p:ph idx="2" type="sldImg"/>
          </p:nvPr>
        </p:nvSpPr>
        <p:spPr>
          <a:xfrm>
            <a:off x="381833" y="685800"/>
            <a:ext cx="6094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d7ea0929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803"/>
            <a:ext cx="16452000" cy="37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Montserrat SemiBold"/>
              <a:buNone/>
              <a:defRPr b="0" sz="5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206"/>
            <a:ext cx="16452000" cy="15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2387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80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8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8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8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8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8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8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800"/>
              </a:spcBef>
              <a:spcAft>
                <a:spcPts val="18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6764"/>
            <a:ext cx="3540018" cy="192341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9961"/>
            <a:ext cx="889800" cy="136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835"/>
            <a:ext cx="16389600" cy="688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Montserrat SemiBold"/>
              <a:buNone/>
              <a:defRPr b="0" i="1" sz="6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66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40389"/>
            <a:ext cx="7870800" cy="1908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80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8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8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8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8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8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8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800"/>
              </a:spcBef>
              <a:spcAft>
                <a:spcPts val="18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7481"/>
            <a:ext cx="336698" cy="6288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7113568" y="950136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36000" y="9253619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7113568" y="950136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80500" y="2199835"/>
            <a:ext cx="16389600" cy="6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Montserrat SemiBold"/>
              <a:buNone/>
              <a:defRPr b="0" i="1" sz="6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0"/>
              <a:buFont typeface="Montserrat SemiBold"/>
              <a:buNone/>
              <a:defRPr sz="6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49050" y="7940390"/>
            <a:ext cx="78708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800"/>
              </a:spcBef>
              <a:spcAft>
                <a:spcPts val="0"/>
              </a:spcAft>
              <a:buSzPts val="4400"/>
              <a:buNone/>
              <a:defRPr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900"/>
              <a:buNone/>
              <a:defRPr/>
            </a:lvl3pPr>
            <a:lvl4pPr lvl="3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900"/>
              <a:buNone/>
              <a:defRPr/>
            </a:lvl4pPr>
            <a:lvl5pPr lvl="4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1800"/>
              </a:spcBef>
              <a:spcAft>
                <a:spcPts val="1800"/>
              </a:spcAft>
              <a:buSzPts val="22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7482"/>
            <a:ext cx="336698" cy="6288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7113568" y="950136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803"/>
            <a:ext cx="16452000" cy="638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Montserrat SemiBold"/>
              <a:buNone/>
              <a:defRPr b="0" sz="55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7481"/>
            <a:ext cx="336698" cy="628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206"/>
            <a:ext cx="16452000" cy="16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803"/>
            <a:ext cx="16452000" cy="596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206"/>
            <a:ext cx="7902000" cy="16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803"/>
            <a:ext cx="7902000" cy="596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>
              <a:spcBef>
                <a:spcPts val="1500"/>
              </a:spcBef>
              <a:spcAft>
                <a:spcPts val="0"/>
              </a:spcAft>
              <a:buSzPts val="2200"/>
              <a:buChar char="–"/>
              <a:defRPr sz="2200"/>
            </a:lvl5pPr>
            <a:lvl6pPr indent="-368300" lvl="5" marL="2743200"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6pPr>
            <a:lvl7pPr indent="-342900" lvl="6" marL="320040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803"/>
            <a:ext cx="7902000" cy="596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>
              <a:spcBef>
                <a:spcPts val="1500"/>
              </a:spcBef>
              <a:spcAft>
                <a:spcPts val="0"/>
              </a:spcAft>
              <a:buSzPts val="2200"/>
              <a:buChar char="–"/>
              <a:defRPr sz="2200"/>
            </a:lvl5pPr>
            <a:lvl6pPr indent="-368300" lvl="5" marL="2743200"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6pPr>
            <a:lvl7pPr indent="-342900" lvl="6" marL="320040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206"/>
            <a:ext cx="7902000" cy="16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206"/>
            <a:ext cx="16452000" cy="16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206"/>
            <a:ext cx="16452000" cy="16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83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909"/>
            <a:ext cx="5170800" cy="906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6122"/>
            <a:ext cx="5170800" cy="38541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67625" lIns="167625" spcFirstLastPara="1" rIns="167625" wrap="square" tIns="165000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3pPr>
            <a:lvl4pPr indent="-368300" lvl="3" marL="18288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68300" lvl="6" marL="32004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7pPr>
            <a:lvl8pPr indent="-368300" lvl="7" marL="36576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8pPr>
            <a:lvl9pPr indent="-368300" lvl="8" marL="411480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2200"/>
              <a:buChar char="–"/>
              <a:defRPr sz="2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909"/>
            <a:ext cx="5170800" cy="906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6122"/>
            <a:ext cx="5170800" cy="38541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67625" lIns="167625" spcFirstLastPara="1" rIns="167625" wrap="square" tIns="16500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3pPr>
            <a:lvl4pPr indent="-36830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6830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7pPr>
            <a:lvl8pPr indent="-36830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8pPr>
            <a:lvl9pPr indent="-36830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2200"/>
              <a:buChar char="–"/>
              <a:defRPr sz="2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909"/>
            <a:ext cx="5170800" cy="906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6122"/>
            <a:ext cx="5170800" cy="38541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67625" lIns="167625" spcFirstLastPara="1" rIns="167625" wrap="square" tIns="16500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2pPr>
            <a:lvl3pPr indent="-36830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3pPr>
            <a:lvl4pPr indent="-36830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4pPr>
            <a:lvl5pPr indent="-36830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6830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7pPr>
            <a:lvl8pPr indent="-36830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8pPr>
            <a:lvl9pPr indent="-36830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2200"/>
              <a:buChar char="–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206"/>
            <a:ext cx="16452000" cy="16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803"/>
            <a:ext cx="6256800" cy="906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3335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874"/>
            <a:ext cx="7902000" cy="10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3335"/>
            <a:ext cx="6256800" cy="906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7406"/>
            <a:ext cx="7902000" cy="105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 rtl="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 rtl="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 rtl="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 rtl="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 rtl="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 rtl="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 rtl="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6562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9789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206"/>
            <a:ext cx="16452000" cy="162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1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803"/>
            <a:ext cx="6256800" cy="9069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874"/>
            <a:ext cx="7902000" cy="12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 rtl="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 rtl="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 rtl="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 rtl="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 rtl="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 rtl="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 rtl="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803"/>
            <a:ext cx="6256800" cy="9069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874"/>
            <a:ext cx="7902000" cy="12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 rtl="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 rtl="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 rtl="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 rtl="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 rtl="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 rtl="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 rtl="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5783"/>
            <a:ext cx="6256800" cy="9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9854"/>
            <a:ext cx="7902000" cy="12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 rtl="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 rtl="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 rtl="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 rtl="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 rtl="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 rtl="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 rtl="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5783"/>
            <a:ext cx="6256800" cy="9069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67625" lIns="167625" spcFirstLastPara="1" rIns="167625" wrap="square" tIns="165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9854"/>
            <a:ext cx="7902000" cy="12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 rtl="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 rtl="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 rtl="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 rtl="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 rtl="0">
              <a:spcBef>
                <a:spcPts val="1500"/>
              </a:spcBef>
              <a:spcAft>
                <a:spcPts val="0"/>
              </a:spcAft>
              <a:buSzPts val="2200"/>
              <a:buChar char="–"/>
              <a:defRPr/>
            </a:lvl5pPr>
            <a:lvl6pPr indent="-368300" lvl="5" marL="2743200" rtl="0">
              <a:spcBef>
                <a:spcPts val="1100"/>
              </a:spcBef>
              <a:spcAft>
                <a:spcPts val="0"/>
              </a:spcAft>
              <a:buSzPts val="2200"/>
              <a:buChar char="–"/>
              <a:defRPr/>
            </a:lvl6pPr>
            <a:lvl7pPr indent="-342900" lvl="6" marL="3200400" rtl="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 rtl="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 rtl="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956"/>
            <a:ext cx="7902000" cy="16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803"/>
            <a:ext cx="7902000" cy="5963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indent="-412750" lvl="1" marL="914400">
              <a:spcBef>
                <a:spcPts val="1800"/>
              </a:spcBef>
              <a:spcAft>
                <a:spcPts val="0"/>
              </a:spcAft>
              <a:buSzPts val="2900"/>
              <a:buChar char="–"/>
              <a:defRPr/>
            </a:lvl2pPr>
            <a:lvl3pPr indent="-393700" lvl="2" marL="1371600">
              <a:spcBef>
                <a:spcPts val="1800"/>
              </a:spcBef>
              <a:spcAft>
                <a:spcPts val="0"/>
              </a:spcAft>
              <a:buSzPts val="2600"/>
              <a:buChar char="–"/>
              <a:defRPr/>
            </a:lvl3pPr>
            <a:lvl4pPr indent="-393700" lvl="3" marL="1828800">
              <a:spcBef>
                <a:spcPts val="1500"/>
              </a:spcBef>
              <a:spcAft>
                <a:spcPts val="0"/>
              </a:spcAft>
              <a:buSzPts val="2600"/>
              <a:buChar char="–"/>
              <a:defRPr/>
            </a:lvl4pPr>
            <a:lvl5pPr indent="-368300" lvl="4" marL="2286000">
              <a:spcBef>
                <a:spcPts val="1500"/>
              </a:spcBef>
              <a:spcAft>
                <a:spcPts val="0"/>
              </a:spcAft>
              <a:buSzPts val="2200"/>
              <a:buChar char="–"/>
              <a:defRPr sz="2200"/>
            </a:lvl5pPr>
            <a:lvl6pPr indent="-368300" lvl="5" marL="2743200">
              <a:spcBef>
                <a:spcPts val="1100"/>
              </a:spcBef>
              <a:spcAft>
                <a:spcPts val="0"/>
              </a:spcAft>
              <a:buSzPts val="2200"/>
              <a:buChar char="–"/>
              <a:defRPr sz="2200"/>
            </a:lvl6pPr>
            <a:lvl7pPr indent="-342900" lvl="6" marL="3200400">
              <a:spcBef>
                <a:spcPts val="1100"/>
              </a:spcBef>
              <a:spcAft>
                <a:spcPts val="0"/>
              </a:spcAft>
              <a:buSzPts val="1800"/>
              <a:buChar char="–"/>
              <a:defRPr/>
            </a:lvl7pPr>
            <a:lvl8pPr indent="-342900" lvl="7" marL="3657600"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indent="-323850" lvl="8" marL="4114800">
              <a:spcBef>
                <a:spcPts val="700"/>
              </a:spcBef>
              <a:spcAft>
                <a:spcPts val="400"/>
              </a:spcAft>
              <a:buSzPts val="15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206"/>
            <a:ext cx="164520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"/>
              <a:buNone/>
              <a:defRPr b="1" sz="4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Montserrat Medium"/>
              <a:buNone/>
              <a:defRPr sz="51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803"/>
            <a:ext cx="16452000" cy="5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1275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●"/>
              <a:defRPr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12750" lvl="1" marL="91440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Montserrat"/>
              <a:buChar char="–"/>
              <a:defRPr sz="2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93700" lvl="2" marL="137160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Char char="–"/>
              <a:defRPr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93700" lvl="3" marL="18288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Montserrat"/>
              <a:buChar char="–"/>
              <a:defRPr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68300" lvl="4" marL="228600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Char char="–"/>
              <a:defRPr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68300" lvl="5" marL="274320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"/>
              <a:buChar char="–"/>
              <a:defRPr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>
              <a:lnSpc>
                <a:spcPct val="13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>
              <a:lnSpc>
                <a:spcPct val="13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>
              <a:lnSpc>
                <a:spcPct val="130000"/>
              </a:lnSpc>
              <a:spcBef>
                <a:spcPts val="700"/>
              </a:spcBef>
              <a:spcAft>
                <a:spcPts val="400"/>
              </a:spcAft>
              <a:buClr>
                <a:schemeClr val="dk2"/>
              </a:buClr>
              <a:buSzPts val="1500"/>
              <a:buFont typeface="Montserrat"/>
              <a:buChar char="–"/>
              <a:defRPr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5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7481"/>
            <a:ext cx="336698" cy="6288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9">
          <p15:clr>
            <a:srgbClr val="EA4335"/>
          </p15:clr>
        </p15:guide>
        <p15:guide id="6" orient="horz" pos="6040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ctrTitle"/>
          </p:nvPr>
        </p:nvSpPr>
        <p:spPr>
          <a:xfrm>
            <a:off x="917950" y="2876803"/>
            <a:ext cx="16452000" cy="203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900">
                <a:solidFill>
                  <a:schemeClr val="dk2"/>
                </a:solidFill>
              </a:rPr>
              <a:t>To find one quarter of a quantity.</a:t>
            </a:r>
            <a:endParaRPr sz="59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subTitle"/>
          </p:nvPr>
        </p:nvSpPr>
        <p:spPr>
          <a:xfrm>
            <a:off x="917950" y="890206"/>
            <a:ext cx="16452000" cy="15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</a:rPr>
              <a:t>Maths </a:t>
            </a:r>
            <a:r>
              <a:rPr lang="en-GB">
                <a:solidFill>
                  <a:schemeClr val="dk2"/>
                </a:solidFill>
              </a:rPr>
              <a:t>	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2" type="subTitle"/>
          </p:nvPr>
        </p:nvSpPr>
        <p:spPr>
          <a:xfrm>
            <a:off x="917950" y="8464981"/>
            <a:ext cx="5847600" cy="75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Miss Sidhu 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idx="1" type="subTitle"/>
          </p:nvPr>
        </p:nvSpPr>
        <p:spPr>
          <a:xfrm>
            <a:off x="640500" y="223161"/>
            <a:ext cx="11496000" cy="9474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</a:rPr>
              <a:t>How many apples will each guest eat?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435400" y="8840019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00" y="6897607"/>
            <a:ext cx="13379900" cy="194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/>
          <p:nvPr/>
        </p:nvSpPr>
        <p:spPr>
          <a:xfrm>
            <a:off x="43540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4087775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774015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1130035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600" y="1234415"/>
            <a:ext cx="6737700" cy="245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489" y="1577076"/>
            <a:ext cx="1242705" cy="142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idx="1" type="subTitle"/>
          </p:nvPr>
        </p:nvSpPr>
        <p:spPr>
          <a:xfrm>
            <a:off x="640500" y="350711"/>
            <a:ext cx="11496000" cy="9474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</a:rPr>
              <a:t>How many apples will each guest eat?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435400" y="8697894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6" name="Google Shape;2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00" y="6897607"/>
            <a:ext cx="13379900" cy="1942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5"/>
          <p:cNvSpPr/>
          <p:nvPr/>
        </p:nvSpPr>
        <p:spPr>
          <a:xfrm>
            <a:off x="43540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4087775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5"/>
          <p:cNvSpPr/>
          <p:nvPr/>
        </p:nvSpPr>
        <p:spPr>
          <a:xfrm>
            <a:off x="774015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/>
          <p:nvPr/>
        </p:nvSpPr>
        <p:spPr>
          <a:xfrm>
            <a:off x="1130035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 txBox="1"/>
          <p:nvPr>
            <p:ph idx="1" type="subTitle"/>
          </p:nvPr>
        </p:nvSpPr>
        <p:spPr>
          <a:xfrm>
            <a:off x="2561775" y="2411372"/>
            <a:ext cx="8177400" cy="947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One quarter of four is one. </a:t>
            </a:r>
            <a:endParaRPr sz="3900"/>
          </a:p>
        </p:txBody>
      </p:sp>
      <p:pic>
        <p:nvPicPr>
          <p:cNvPr id="222" name="Google Shape;22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1800" y="1555669"/>
            <a:ext cx="1299162" cy="145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5850" y="1555669"/>
            <a:ext cx="1299162" cy="145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4500" y="1555669"/>
            <a:ext cx="1299162" cy="145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3150" y="1555669"/>
            <a:ext cx="1299162" cy="145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950" y="4472080"/>
            <a:ext cx="1299162" cy="145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47800" y="4472080"/>
            <a:ext cx="1299162" cy="145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1525" y="4472080"/>
            <a:ext cx="1299162" cy="1456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225" y="4472080"/>
            <a:ext cx="1299162" cy="1456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>
            <p:ph idx="1" type="subTitle"/>
          </p:nvPr>
        </p:nvSpPr>
        <p:spPr>
          <a:xfrm>
            <a:off x="640500" y="350711"/>
            <a:ext cx="10854600" cy="12633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</a:rPr>
              <a:t>How many cakes will each guest eat?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235" name="Google Shape;235;p26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00" y="1770911"/>
            <a:ext cx="13379899" cy="674698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 txBox="1"/>
          <p:nvPr/>
        </p:nvSpPr>
        <p:spPr>
          <a:xfrm>
            <a:off x="212250" y="8170619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/>
          <p:nvPr>
            <p:ph idx="1" type="subTitle"/>
          </p:nvPr>
        </p:nvSpPr>
        <p:spPr>
          <a:xfrm>
            <a:off x="640500" y="350711"/>
            <a:ext cx="11380200" cy="9597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</a:rPr>
              <a:t>How many apples will each guest eat?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243" name="Google Shape;243;p27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00" y="1918786"/>
            <a:ext cx="13379899" cy="674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800" y="3082489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571" y="4130776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800" y="4130776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571" y="3082489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800" y="5292301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571" y="6340587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800" y="6340587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571" y="5292301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0575" y="2296052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3346" y="2296052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0575" y="3846323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3346" y="3846323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0550" y="5396594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3321" y="5396594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0550" y="7114895"/>
            <a:ext cx="1051743" cy="1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3321" y="7114895"/>
            <a:ext cx="1051743" cy="1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7"/>
          <p:cNvSpPr txBox="1"/>
          <p:nvPr/>
        </p:nvSpPr>
        <p:spPr>
          <a:xfrm>
            <a:off x="331275" y="8665769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/>
          <p:nvPr>
            <p:ph type="title"/>
          </p:nvPr>
        </p:nvSpPr>
        <p:spPr>
          <a:xfrm>
            <a:off x="327150" y="200385"/>
            <a:ext cx="6522000" cy="23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/>
              <a:t>Independent Task </a:t>
            </a:r>
            <a:endParaRPr sz="6400"/>
          </a:p>
        </p:txBody>
      </p:sp>
      <p:sp>
        <p:nvSpPr>
          <p:cNvPr id="267" name="Google Shape;267;p28"/>
          <p:cNvSpPr txBox="1"/>
          <p:nvPr>
            <p:ph idx="3" type="subTitle"/>
          </p:nvPr>
        </p:nvSpPr>
        <p:spPr>
          <a:xfrm>
            <a:off x="247350" y="2556578"/>
            <a:ext cx="5182800" cy="31284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Sharing a feast between four guests.</a:t>
            </a:r>
            <a:endParaRPr sz="4200"/>
          </a:p>
        </p:txBody>
      </p:sp>
      <p:sp>
        <p:nvSpPr>
          <p:cNvPr id="268" name="Google Shape;268;p28"/>
          <p:cNvSpPr txBox="1"/>
          <p:nvPr>
            <p:ph idx="4" type="body"/>
          </p:nvPr>
        </p:nvSpPr>
        <p:spPr>
          <a:xfrm>
            <a:off x="327150" y="6005207"/>
            <a:ext cx="5023200" cy="2746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many food items will each guest get? 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p28"/>
          <p:cNvSpPr txBox="1"/>
          <p:nvPr/>
        </p:nvSpPr>
        <p:spPr>
          <a:xfrm>
            <a:off x="327150" y="8752000"/>
            <a:ext cx="43500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1" name="Google Shape;2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500" y="241200"/>
            <a:ext cx="7618900" cy="87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/>
          <p:nvPr>
            <p:ph type="title"/>
          </p:nvPr>
        </p:nvSpPr>
        <p:spPr>
          <a:xfrm>
            <a:off x="917950" y="200385"/>
            <a:ext cx="5182800" cy="13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/>
              <a:t>Challenge</a:t>
            </a:r>
            <a:endParaRPr sz="6400"/>
          </a:p>
        </p:txBody>
      </p:sp>
      <p:sp>
        <p:nvSpPr>
          <p:cNvPr id="277" name="Google Shape;277;p29"/>
          <p:cNvSpPr txBox="1"/>
          <p:nvPr>
            <p:ph idx="3" type="subTitle"/>
          </p:nvPr>
        </p:nvSpPr>
        <p:spPr>
          <a:xfrm>
            <a:off x="13480450" y="4769996"/>
            <a:ext cx="4350000" cy="31284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Who do you agree with?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Why?</a:t>
            </a:r>
            <a:endParaRPr sz="4200"/>
          </a:p>
        </p:txBody>
      </p:sp>
      <p:sp>
        <p:nvSpPr>
          <p:cNvPr id="278" name="Google Shape;278;p29"/>
          <p:cNvSpPr txBox="1"/>
          <p:nvPr>
            <p:ph idx="4" type="body"/>
          </p:nvPr>
        </p:nvSpPr>
        <p:spPr>
          <a:xfrm>
            <a:off x="917950" y="1194025"/>
            <a:ext cx="8407800" cy="914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200">
                <a:latin typeface="Montserrat SemiBold"/>
                <a:ea typeface="Montserrat SemiBold"/>
                <a:cs typeface="Montserrat SemiBold"/>
                <a:sym typeface="Montserrat SemiBold"/>
              </a:rPr>
              <a:t>What is one quarter of 12?</a:t>
            </a:r>
            <a:endParaRPr sz="4200"/>
          </a:p>
        </p:txBody>
      </p:sp>
      <p:sp>
        <p:nvSpPr>
          <p:cNvPr id="279" name="Google Shape;279;p29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0" name="Google Shape;28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0" y="1970125"/>
            <a:ext cx="12952699" cy="686989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9"/>
          <p:cNvSpPr txBox="1"/>
          <p:nvPr/>
        </p:nvSpPr>
        <p:spPr>
          <a:xfrm>
            <a:off x="153600" y="8581887"/>
            <a:ext cx="43500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>
            <p:ph type="title"/>
          </p:nvPr>
        </p:nvSpPr>
        <p:spPr>
          <a:xfrm>
            <a:off x="327150" y="200385"/>
            <a:ext cx="6522000" cy="235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/>
              <a:t>Answers</a:t>
            </a:r>
            <a:endParaRPr sz="6400"/>
          </a:p>
        </p:txBody>
      </p:sp>
      <p:sp>
        <p:nvSpPr>
          <p:cNvPr id="287" name="Google Shape;287;p30"/>
          <p:cNvSpPr txBox="1"/>
          <p:nvPr>
            <p:ph idx="3" type="subTitle"/>
          </p:nvPr>
        </p:nvSpPr>
        <p:spPr>
          <a:xfrm>
            <a:off x="247350" y="2306578"/>
            <a:ext cx="5182800" cy="31284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Sharing a feast between four guests.</a:t>
            </a:r>
            <a:endParaRPr sz="4200"/>
          </a:p>
        </p:txBody>
      </p:sp>
      <p:sp>
        <p:nvSpPr>
          <p:cNvPr id="288" name="Google Shape;288;p30"/>
          <p:cNvSpPr txBox="1"/>
          <p:nvPr>
            <p:ph idx="4" type="body"/>
          </p:nvPr>
        </p:nvSpPr>
        <p:spPr>
          <a:xfrm>
            <a:off x="327150" y="5755382"/>
            <a:ext cx="5023200" cy="27468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How many food items will each guest get? </a:t>
            </a:r>
            <a:endParaRPr sz="4200">
              <a:solidFill>
                <a:schemeClr val="lt1"/>
              </a:solidFill>
            </a:endParaRPr>
          </a:p>
        </p:txBody>
      </p:sp>
      <p:sp>
        <p:nvSpPr>
          <p:cNvPr id="289" name="Google Shape;289;p30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0" name="Google Shape;290;p30"/>
          <p:cNvSpPr txBox="1"/>
          <p:nvPr/>
        </p:nvSpPr>
        <p:spPr>
          <a:xfrm>
            <a:off x="327150" y="8787112"/>
            <a:ext cx="43500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1" name="Google Shape;2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500" y="241200"/>
            <a:ext cx="7618900" cy="859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 txBox="1"/>
          <p:nvPr/>
        </p:nvSpPr>
        <p:spPr>
          <a:xfrm>
            <a:off x="11614475" y="352925"/>
            <a:ext cx="10908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11614475" y="3225075"/>
            <a:ext cx="10908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294" name="Google Shape;294;p30"/>
          <p:cNvSpPr txBox="1"/>
          <p:nvPr/>
        </p:nvSpPr>
        <p:spPr>
          <a:xfrm>
            <a:off x="11369525" y="6223075"/>
            <a:ext cx="1580700" cy="10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295" name="Google Shape;295;p30"/>
          <p:cNvSpPr txBox="1"/>
          <p:nvPr/>
        </p:nvSpPr>
        <p:spPr>
          <a:xfrm>
            <a:off x="10521575" y="21182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11369525" y="21182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13134125" y="21182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12251825" y="21182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10504400" y="49969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11352350" y="49969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30"/>
          <p:cNvSpPr txBox="1"/>
          <p:nvPr/>
        </p:nvSpPr>
        <p:spPr>
          <a:xfrm>
            <a:off x="13116950" y="49969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12234650" y="49969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0"/>
          <p:cNvSpPr txBox="1"/>
          <p:nvPr/>
        </p:nvSpPr>
        <p:spPr>
          <a:xfrm>
            <a:off x="10504400" y="78756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0"/>
          <p:cNvSpPr txBox="1"/>
          <p:nvPr/>
        </p:nvSpPr>
        <p:spPr>
          <a:xfrm>
            <a:off x="11352350" y="78756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13116950" y="78756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12234650" y="7875675"/>
            <a:ext cx="698400" cy="7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>
            <p:ph type="title"/>
          </p:nvPr>
        </p:nvSpPr>
        <p:spPr>
          <a:xfrm>
            <a:off x="917950" y="200385"/>
            <a:ext cx="10388400" cy="139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/>
              <a:t>Challenge answers</a:t>
            </a:r>
            <a:endParaRPr sz="6400"/>
          </a:p>
        </p:txBody>
      </p:sp>
      <p:sp>
        <p:nvSpPr>
          <p:cNvPr id="312" name="Google Shape;312;p31"/>
          <p:cNvSpPr txBox="1"/>
          <p:nvPr>
            <p:ph idx="3" type="subTitle"/>
          </p:nvPr>
        </p:nvSpPr>
        <p:spPr>
          <a:xfrm>
            <a:off x="13480450" y="5265821"/>
            <a:ext cx="4350000" cy="31284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Who do you agree with?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/>
              <a:t>Why?</a:t>
            </a:r>
            <a:endParaRPr sz="4200"/>
          </a:p>
        </p:txBody>
      </p:sp>
      <p:sp>
        <p:nvSpPr>
          <p:cNvPr id="313" name="Google Shape;313;p31"/>
          <p:cNvSpPr txBox="1"/>
          <p:nvPr>
            <p:ph idx="4" type="body"/>
          </p:nvPr>
        </p:nvSpPr>
        <p:spPr>
          <a:xfrm>
            <a:off x="917950" y="1161300"/>
            <a:ext cx="8407800" cy="914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200">
                <a:latin typeface="Montserrat SemiBold"/>
                <a:ea typeface="Montserrat SemiBold"/>
                <a:cs typeface="Montserrat SemiBold"/>
                <a:sym typeface="Montserrat SemiBold"/>
              </a:rPr>
              <a:t>What is one quarter of 12?</a:t>
            </a:r>
            <a:endParaRPr sz="4200"/>
          </a:p>
        </p:txBody>
      </p:sp>
      <p:sp>
        <p:nvSpPr>
          <p:cNvPr id="314" name="Google Shape;314;p31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5" name="Google Shape;315;p31"/>
          <p:cNvSpPr txBox="1"/>
          <p:nvPr/>
        </p:nvSpPr>
        <p:spPr>
          <a:xfrm>
            <a:off x="302350" y="8767262"/>
            <a:ext cx="43500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6" name="Google Shape;3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0" y="1897352"/>
            <a:ext cx="12952701" cy="686990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/>
          <p:nvPr/>
        </p:nvSpPr>
        <p:spPr>
          <a:xfrm>
            <a:off x="1082850" y="5680359"/>
            <a:ext cx="5796600" cy="2972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>
            <p:ph type="title"/>
          </p:nvPr>
        </p:nvSpPr>
        <p:spPr>
          <a:xfrm>
            <a:off x="696900" y="2199835"/>
            <a:ext cx="16894200" cy="69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Montserrat SemiBold"/>
              <a:buNone/>
            </a:pPr>
            <a:r>
              <a:t/>
            </a:r>
            <a:endParaRPr b="1" i="0" sz="55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Montserrat SemiBold"/>
              <a:buNone/>
            </a:pPr>
            <a:r>
              <a:t/>
            </a:r>
            <a:endParaRPr b="1" i="0" sz="5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0"/>
              <a:buFont typeface="Montserrat SemiBold"/>
              <a:buNone/>
            </a:pPr>
            <a:r>
              <a:rPr b="1" i="0" lang="en-GB" sz="5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5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9900"/>
              <a:buNone/>
            </a:pPr>
            <a:r>
              <a:t/>
            </a:r>
            <a:endParaRPr i="0" sz="2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9900"/>
              <a:buNone/>
            </a:pPr>
            <a:r>
              <a:rPr i="0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3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31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9900"/>
              <a:buNone/>
            </a:pPr>
            <a:r>
              <a:t/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77502" y="7550197"/>
            <a:ext cx="967369" cy="96736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32"/>
          <p:cNvSpPr txBox="1"/>
          <p:nvPr>
            <p:ph idx="12" type="sldNum"/>
          </p:nvPr>
        </p:nvSpPr>
        <p:spPr>
          <a:xfrm>
            <a:off x="-421382" y="9588329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>
            <p:ph type="title"/>
          </p:nvPr>
        </p:nvSpPr>
        <p:spPr>
          <a:xfrm>
            <a:off x="949200" y="890206"/>
            <a:ext cx="13071000" cy="761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6200"/>
              <a:t>You were incredible today at finding one quarter of a quantity.</a:t>
            </a:r>
            <a:endParaRPr i="0" sz="6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</p:txBody>
      </p:sp>
      <p:sp>
        <p:nvSpPr>
          <p:cNvPr id="330" name="Google Shape;330;p33"/>
          <p:cNvSpPr txBox="1"/>
          <p:nvPr>
            <p:ph idx="12" type="sldNum"/>
          </p:nvPr>
        </p:nvSpPr>
        <p:spPr>
          <a:xfrm>
            <a:off x="17113568" y="9501364"/>
            <a:ext cx="1097400" cy="78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31" name="Google Shape;3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550" y="4418852"/>
            <a:ext cx="9995400" cy="1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917937" y="1543820"/>
            <a:ext cx="98778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2850" lIns="125725" spcFirstLastPara="1" rIns="125725" wrap="square" tIns="6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6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will need…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917950" y="3155202"/>
            <a:ext cx="5170800" cy="9069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1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1</a:t>
            </a:r>
            <a:endParaRPr sz="2000"/>
          </a:p>
        </p:txBody>
      </p:sp>
      <p:sp>
        <p:nvSpPr>
          <p:cNvPr id="96" name="Google Shape;96;p16"/>
          <p:cNvSpPr txBox="1"/>
          <p:nvPr/>
        </p:nvSpPr>
        <p:spPr>
          <a:xfrm>
            <a:off x="918000" y="463131"/>
            <a:ext cx="164520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3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37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925" y="4586223"/>
            <a:ext cx="3095641" cy="309564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546150" y="8505385"/>
            <a:ext cx="72630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/>
        </p:nvSpPr>
        <p:spPr>
          <a:xfrm>
            <a:off x="918000" y="121121"/>
            <a:ext cx="164520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Lesson agenda</a:t>
            </a:r>
            <a:endParaRPr b="1" sz="4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17950" y="890206"/>
            <a:ext cx="121086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900"/>
              <a:buFont typeface="Montserrat"/>
              <a:buNone/>
            </a:pPr>
            <a:r>
              <a:rPr b="0" i="0" lang="en-GB" sz="2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2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2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38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06" name="Google Shape;106;p17"/>
          <p:cNvSpPr txBox="1"/>
          <p:nvPr/>
        </p:nvSpPr>
        <p:spPr>
          <a:xfrm>
            <a:off x="936800" y="1591727"/>
            <a:ext cx="11613000" cy="11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 b="1" i="0" sz="4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936800" y="3193658"/>
            <a:ext cx="11613000" cy="11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9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Finding one quarter of a quantity</a:t>
            </a:r>
            <a:endParaRPr b="1" sz="39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936800" y="4925986"/>
            <a:ext cx="11613000" cy="11112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Using a part-whole model to find a quarter</a:t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936800" y="6658289"/>
            <a:ext cx="11613000" cy="111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 Independent task and answers 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0" name="Google Shape;110;p17"/>
          <p:cNvCxnSpPr>
            <a:stCxn id="106" idx="2"/>
            <a:endCxn id="107" idx="0"/>
          </p:cNvCxnSpPr>
          <p:nvPr/>
        </p:nvCxnSpPr>
        <p:spPr>
          <a:xfrm>
            <a:off x="6743300" y="2702927"/>
            <a:ext cx="0" cy="4908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1" name="Google Shape;111;p17"/>
          <p:cNvCxnSpPr>
            <a:stCxn id="107" idx="2"/>
            <a:endCxn id="108" idx="0"/>
          </p:cNvCxnSpPr>
          <p:nvPr/>
        </p:nvCxnSpPr>
        <p:spPr>
          <a:xfrm>
            <a:off x="6743300" y="4304858"/>
            <a:ext cx="0" cy="6210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2" name="Google Shape;112;p17"/>
          <p:cNvCxnSpPr>
            <a:stCxn id="108" idx="2"/>
            <a:endCxn id="109" idx="0"/>
          </p:cNvCxnSpPr>
          <p:nvPr/>
        </p:nvCxnSpPr>
        <p:spPr>
          <a:xfrm>
            <a:off x="6743300" y="6037186"/>
            <a:ext cx="0" cy="6210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850" y="1928835"/>
            <a:ext cx="9648100" cy="677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/>
        </p:nvSpPr>
        <p:spPr>
          <a:xfrm>
            <a:off x="936800" y="9588327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0" y="570531"/>
            <a:ext cx="16452000" cy="1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6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700" y="6124772"/>
            <a:ext cx="1500450" cy="177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64950" y="5573075"/>
            <a:ext cx="1500450" cy="177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7925" y="1018528"/>
            <a:ext cx="1500450" cy="177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4525" y="156877"/>
            <a:ext cx="1500450" cy="177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/>
        </p:nvSpPr>
        <p:spPr>
          <a:xfrm>
            <a:off x="242600" y="384017"/>
            <a:ext cx="5954400" cy="90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89" y="6034922"/>
            <a:ext cx="1242705" cy="142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>
            <p:ph idx="3" type="subTitle"/>
          </p:nvPr>
        </p:nvSpPr>
        <p:spPr>
          <a:xfrm>
            <a:off x="366550" y="2134648"/>
            <a:ext cx="3417000" cy="35718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Does the shape represent quarters?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33" name="Google Shape;133;p19"/>
          <p:cNvSpPr txBox="1"/>
          <p:nvPr/>
        </p:nvSpPr>
        <p:spPr>
          <a:xfrm>
            <a:off x="242600" y="8026222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3200" y="1285375"/>
            <a:ext cx="10195201" cy="742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242600" y="384017"/>
            <a:ext cx="5954400" cy="90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>
            <p:ph idx="3" type="subTitle"/>
          </p:nvPr>
        </p:nvSpPr>
        <p:spPr>
          <a:xfrm>
            <a:off x="386850" y="2351823"/>
            <a:ext cx="3417000" cy="37875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Does the shape represent quarters?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42" name="Google Shape;142;p20"/>
          <p:cNvSpPr txBox="1"/>
          <p:nvPr/>
        </p:nvSpPr>
        <p:spPr>
          <a:xfrm>
            <a:off x="242600" y="8193472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200" y="1285375"/>
            <a:ext cx="10195201" cy="742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>
            <p:ph idx="3" type="subTitle"/>
          </p:nvPr>
        </p:nvSpPr>
        <p:spPr>
          <a:xfrm>
            <a:off x="4131300" y="1450329"/>
            <a:ext cx="1393200" cy="901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Yes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46" name="Google Shape;146;p20"/>
          <p:cNvSpPr txBox="1"/>
          <p:nvPr>
            <p:ph idx="3" type="subTitle"/>
          </p:nvPr>
        </p:nvSpPr>
        <p:spPr>
          <a:xfrm>
            <a:off x="8123400" y="548971"/>
            <a:ext cx="1393200" cy="901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Yes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47" name="Google Shape;147;p20"/>
          <p:cNvSpPr txBox="1"/>
          <p:nvPr>
            <p:ph idx="3" type="subTitle"/>
          </p:nvPr>
        </p:nvSpPr>
        <p:spPr>
          <a:xfrm>
            <a:off x="8123400" y="3538094"/>
            <a:ext cx="1393200" cy="9015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Yes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48" name="Google Shape;148;p20"/>
          <p:cNvSpPr txBox="1"/>
          <p:nvPr>
            <p:ph idx="3" type="subTitle"/>
          </p:nvPr>
        </p:nvSpPr>
        <p:spPr>
          <a:xfrm>
            <a:off x="11830350" y="657490"/>
            <a:ext cx="1393200" cy="9015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No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49" name="Google Shape;149;p20"/>
          <p:cNvSpPr txBox="1"/>
          <p:nvPr>
            <p:ph idx="3" type="subTitle"/>
          </p:nvPr>
        </p:nvSpPr>
        <p:spPr>
          <a:xfrm>
            <a:off x="4002200" y="6437501"/>
            <a:ext cx="1393200" cy="9015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No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50" name="Google Shape;150;p20"/>
          <p:cNvSpPr txBox="1"/>
          <p:nvPr>
            <p:ph idx="3" type="subTitle"/>
          </p:nvPr>
        </p:nvSpPr>
        <p:spPr>
          <a:xfrm>
            <a:off x="12122600" y="6693646"/>
            <a:ext cx="1393200" cy="9015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No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00" y="890206"/>
            <a:ext cx="13379898" cy="78862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435400" y="8776419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1" type="subTitle"/>
          </p:nvPr>
        </p:nvSpPr>
        <p:spPr>
          <a:xfrm>
            <a:off x="640500" y="350711"/>
            <a:ext cx="10854600" cy="12633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</a:rPr>
              <a:t>How many cakes will each guest eat?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00" y="1743205"/>
            <a:ext cx="13584999" cy="709684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35400" y="8581869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idx="1" type="subTitle"/>
          </p:nvPr>
        </p:nvSpPr>
        <p:spPr>
          <a:xfrm>
            <a:off x="640500" y="350711"/>
            <a:ext cx="10854600" cy="947400"/>
          </a:xfrm>
          <a:prstGeom prst="rect">
            <a:avLst/>
          </a:prstGeom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</a:rPr>
              <a:t>How many cakes will each guest eat?</a:t>
            </a:r>
            <a:endParaRPr sz="3900">
              <a:solidFill>
                <a:schemeClr val="dk2"/>
              </a:solidFill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435400" y="8722669"/>
            <a:ext cx="3226800" cy="5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917941" y="9588327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500" y="6897607"/>
            <a:ext cx="13379900" cy="194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25" y="1656815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77325" y="1696622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8100" y="1656790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8350" y="1696622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825" y="1696622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825" y="1696622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575" y="1696647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325" y="1696647"/>
            <a:ext cx="1214650" cy="81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/>
          <p:nvPr/>
        </p:nvSpPr>
        <p:spPr>
          <a:xfrm>
            <a:off x="43540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4087775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774015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11300350" y="3755507"/>
            <a:ext cx="3226800" cy="33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67625" lIns="167625" spcFirstLastPara="1" rIns="167625" wrap="square" tIns="167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175" y="4127497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6300" y="5333608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7850" y="5333633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525" y="5333608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6300" y="4127497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3950" y="4127497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1550" y="4127522"/>
            <a:ext cx="1214650" cy="81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200" y="5333633"/>
            <a:ext cx="1214650" cy="81453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>
            <p:ph idx="1" type="subTitle"/>
          </p:nvPr>
        </p:nvSpPr>
        <p:spPr>
          <a:xfrm>
            <a:off x="2858425" y="2239117"/>
            <a:ext cx="8177400" cy="9474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67625" lIns="167625" spcFirstLastPara="1" rIns="167625" wrap="square" tIns="1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One quarter of eight is two.</a:t>
            </a:r>
            <a:endParaRPr sz="3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