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Montserrat SemiBold"/>
      <p:regular r:id="rId26"/>
      <p:bold r:id="rId27"/>
      <p:italic r:id="rId28"/>
      <p:boldItalic r:id="rId29"/>
    </p:embeddedFont>
    <p:embeddedFont>
      <p:font typeface="Montserrat"/>
      <p:regular r:id="rId30"/>
      <p:bold r:id="rId31"/>
      <p:italic r:id="rId32"/>
      <p:boldItalic r:id="rId33"/>
    </p:embeddedFont>
    <p:embeddedFont>
      <p:font typeface="Montserrat Medium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4E60455-0871-437F-B376-47CA3A4A6538}">
  <a:tblStyle styleId="{B4E60455-0871-437F-B376-47CA3A4A65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SemiBold-regular.fntdata"/><Relationship Id="rId25" Type="http://schemas.openxmlformats.org/officeDocument/2006/relationships/slide" Target="slides/slide19.xml"/><Relationship Id="rId28" Type="http://schemas.openxmlformats.org/officeDocument/2006/relationships/font" Target="fonts/MontserratSemiBold-italic.fntdata"/><Relationship Id="rId27" Type="http://schemas.openxmlformats.org/officeDocument/2006/relationships/font" Target="fonts/MontserratSemiBold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SemiBold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11" Type="http://schemas.openxmlformats.org/officeDocument/2006/relationships/slide" Target="slides/slide5.xml"/><Relationship Id="rId33" Type="http://schemas.openxmlformats.org/officeDocument/2006/relationships/font" Target="fonts/Montserrat-boldItalic.fntdata"/><Relationship Id="rId10" Type="http://schemas.openxmlformats.org/officeDocument/2006/relationships/slide" Target="slides/slide4.xml"/><Relationship Id="rId32" Type="http://schemas.openxmlformats.org/officeDocument/2006/relationships/font" Target="fonts/Montserrat-italic.fntdata"/><Relationship Id="rId13" Type="http://schemas.openxmlformats.org/officeDocument/2006/relationships/slide" Target="slides/slide7.xml"/><Relationship Id="rId35" Type="http://schemas.openxmlformats.org/officeDocument/2006/relationships/font" Target="fonts/MontserratMedium-bold.fntdata"/><Relationship Id="rId12" Type="http://schemas.openxmlformats.org/officeDocument/2006/relationships/slide" Target="slides/slide6.xml"/><Relationship Id="rId34" Type="http://schemas.openxmlformats.org/officeDocument/2006/relationships/font" Target="fonts/MontserratMedium-regular.fntdata"/><Relationship Id="rId15" Type="http://schemas.openxmlformats.org/officeDocument/2006/relationships/slide" Target="slides/slide9.xml"/><Relationship Id="rId37" Type="http://schemas.openxmlformats.org/officeDocument/2006/relationships/font" Target="fonts/MontserratMedium-boldItalic.fntdata"/><Relationship Id="rId14" Type="http://schemas.openxmlformats.org/officeDocument/2006/relationships/slide" Target="slides/slide8.xml"/><Relationship Id="rId36" Type="http://schemas.openxmlformats.org/officeDocument/2006/relationships/font" Target="fonts/MontserratMedium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6137e33e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86137e33e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813c2ef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8813c2ef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813c2efac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8813c2efac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813c2efac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8813c2efac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813c2efac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8813c2efac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86137e33e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86137e33e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7349fb42c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7349fb42c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8813c2efac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8813c2efac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7349fb42c9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7349fb42c9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7349fb42c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7349fb42c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349fb42c9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349fb42c9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33e82ce5f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33e82ce5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6137e33e0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6137e33e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349fb42c9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349fb42c9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6137e33e0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6137e33e0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6137e33e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6137e33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813c2efa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813c2efa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4acc23650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74acc2365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Relationship Id="rId4" Type="http://schemas.openxmlformats.org/officeDocument/2006/relationships/image" Target="../media/image9.jpg"/><Relationship Id="rId9" Type="http://schemas.openxmlformats.org/officeDocument/2006/relationships/image" Target="../media/image16.jpg"/><Relationship Id="rId5" Type="http://schemas.openxmlformats.org/officeDocument/2006/relationships/image" Target="../media/image12.jpg"/><Relationship Id="rId6" Type="http://schemas.openxmlformats.org/officeDocument/2006/relationships/image" Target="../media/image10.jpg"/><Relationship Id="rId7" Type="http://schemas.openxmlformats.org/officeDocument/2006/relationships/image" Target="../media/image13.jpg"/><Relationship Id="rId8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creativecommons.org/licenses/by/2.5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Relationship Id="rId4" Type="http://schemas.openxmlformats.org/officeDocument/2006/relationships/hyperlink" Target="https://commons.wikimedia.org/wiki/User:Jonathunder" TargetMode="External"/><Relationship Id="rId5" Type="http://schemas.openxmlformats.org/officeDocument/2006/relationships/hyperlink" Target="https://creativecommons.org/licenses/by/3.0/deed.en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are the Jewish festivals?</a:t>
            </a:r>
            <a:endParaRPr/>
          </a:p>
        </p:txBody>
      </p:sp>
      <p:sp>
        <p:nvSpPr>
          <p:cNvPr id="90" name="Google Shape;90;p16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Religious Education: Judaism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Mr Hutchinson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Passover (or Pesach)</a:t>
            </a:r>
            <a:endParaRPr sz="30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6" name="Google Shape;186;p25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7" name="Google Shape;187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Passover		</a:t>
            </a:r>
            <a:r>
              <a:rPr lang="en-GB">
                <a:solidFill>
                  <a:schemeClr val="accent4"/>
                </a:solidFill>
              </a:rPr>
              <a:t>Pesach</a:t>
            </a:r>
            <a:endParaRPr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English		</a:t>
            </a:r>
            <a:r>
              <a:rPr lang="en-GB">
                <a:solidFill>
                  <a:schemeClr val="accent4"/>
                </a:solidFill>
              </a:rPr>
              <a:t>Hebrew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93" name="Google Shape;193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4" name="Google Shape;194;p26"/>
          <p:cNvSpPr txBox="1"/>
          <p:nvPr>
            <p:ph idx="7" type="subTitle"/>
          </p:nvPr>
        </p:nvSpPr>
        <p:spPr>
          <a:xfrm>
            <a:off x="5243875" y="1259525"/>
            <a:ext cx="33141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Exodus story. </a:t>
            </a:r>
            <a:endParaRPr/>
          </a:p>
        </p:txBody>
      </p:sp>
      <p:sp>
        <p:nvSpPr>
          <p:cNvPr id="195" name="Google Shape;195;p26"/>
          <p:cNvSpPr txBox="1"/>
          <p:nvPr>
            <p:ph idx="7" type="subTitle"/>
          </p:nvPr>
        </p:nvSpPr>
        <p:spPr>
          <a:xfrm>
            <a:off x="5243875" y="1846975"/>
            <a:ext cx="33141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Seder = special ritual meal</a:t>
            </a:r>
            <a:endParaRPr/>
          </a:p>
        </p:txBody>
      </p:sp>
      <p:pic>
        <p:nvPicPr>
          <p:cNvPr descr="Sea, Ocean, Art, Exodus, Split, Water" id="196" name="Google Shape;19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" y="1259525"/>
            <a:ext cx="4625575" cy="338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zah, Pesah, Pesach, Jewish, Jew, Matzoth, Israel" id="197" name="Google Shape;19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3875" y="2434425"/>
            <a:ext cx="3314101" cy="2209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eaten during seder? 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03" name="Google Shape;203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4" name="Google Shape;20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975" y="1099723"/>
            <a:ext cx="1714975" cy="114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7"/>
          <p:cNvSpPr txBox="1"/>
          <p:nvPr/>
        </p:nvSpPr>
        <p:spPr>
          <a:xfrm>
            <a:off x="458975" y="2241950"/>
            <a:ext cx="1882500" cy="81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Bitter herbs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Chazeret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Hard Boiled Eggs, Eggs, Egg, Food, Protein, Breakfast" id="206" name="Google Shape;20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238" y="3132425"/>
            <a:ext cx="1607976" cy="107197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7"/>
          <p:cNvSpPr txBox="1"/>
          <p:nvPr/>
        </p:nvSpPr>
        <p:spPr>
          <a:xfrm>
            <a:off x="596225" y="4172075"/>
            <a:ext cx="1608000" cy="81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Hard boiled egg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Beitzah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Lamb, Cook, Meat, Food, Cuisine, Roast, Grill, Chop" id="208" name="Google Shape;208;p27"/>
          <p:cNvPicPr preferRelativeResize="0"/>
          <p:nvPr/>
        </p:nvPicPr>
        <p:blipFill rotWithShape="1">
          <a:blip r:embed="rId5">
            <a:alphaModFix/>
          </a:blip>
          <a:srcRect b="-4488" l="13376" r="13368" t="14906"/>
          <a:stretch/>
        </p:blipFill>
        <p:spPr>
          <a:xfrm rot="-5400000">
            <a:off x="3394225" y="775525"/>
            <a:ext cx="1098175" cy="17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7"/>
          <p:cNvSpPr txBox="1"/>
          <p:nvPr/>
        </p:nvSpPr>
        <p:spPr>
          <a:xfrm>
            <a:off x="3047999" y="2203250"/>
            <a:ext cx="1715100" cy="739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Lamb bone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</a:rPr>
              <a:t>Z'roa</a:t>
            </a:r>
            <a:endParaRPr b="1" sz="1800">
              <a:solidFill>
                <a:srgbClr val="FFFFFF"/>
              </a:solidFill>
            </a:endParaRPr>
          </a:p>
        </p:txBody>
      </p:sp>
      <p:pic>
        <p:nvPicPr>
          <p:cNvPr descr="Water, Drip, Inject, Fall, Immersion, Water Bowl, Bowl" id="210" name="Google Shape;210;p27"/>
          <p:cNvPicPr preferRelativeResize="0"/>
          <p:nvPr/>
        </p:nvPicPr>
        <p:blipFill rotWithShape="1">
          <a:blip r:embed="rId6">
            <a:alphaModFix/>
          </a:blip>
          <a:srcRect b="0" l="0" r="0" t="45910"/>
          <a:stretch/>
        </p:blipFill>
        <p:spPr>
          <a:xfrm>
            <a:off x="6242500" y="3320277"/>
            <a:ext cx="1326976" cy="931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sley, Green, Healthy, Eat, Plant, Food, Fresh" id="211" name="Google Shape;211;p27"/>
          <p:cNvPicPr preferRelativeResize="0"/>
          <p:nvPr/>
        </p:nvPicPr>
        <p:blipFill rotWithShape="1">
          <a:blip r:embed="rId7">
            <a:alphaModFix/>
          </a:blip>
          <a:srcRect b="0" l="21990" r="0" t="0"/>
          <a:stretch/>
        </p:blipFill>
        <p:spPr>
          <a:xfrm>
            <a:off x="6238875" y="2476876"/>
            <a:ext cx="1254400" cy="10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7"/>
          <p:cNvSpPr txBox="1"/>
          <p:nvPr/>
        </p:nvSpPr>
        <p:spPr>
          <a:xfrm>
            <a:off x="5404175" y="4282976"/>
            <a:ext cx="3000000" cy="739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Parsley in salt water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Karpas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Olve haroset.jpg" id="213" name="Google Shape;213;p27"/>
          <p:cNvPicPr preferRelativeResize="0"/>
          <p:nvPr/>
        </p:nvPicPr>
        <p:blipFill rotWithShape="1">
          <a:blip r:embed="rId8">
            <a:alphaModFix/>
          </a:blip>
          <a:srcRect b="2834" l="2461" r="7699" t="33333"/>
          <a:stretch/>
        </p:blipFill>
        <p:spPr>
          <a:xfrm>
            <a:off x="3130575" y="3181225"/>
            <a:ext cx="1790625" cy="110453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7"/>
          <p:cNvSpPr txBox="1"/>
          <p:nvPr/>
        </p:nvSpPr>
        <p:spPr>
          <a:xfrm>
            <a:off x="3130574" y="4285775"/>
            <a:ext cx="1790700" cy="739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</a:rPr>
              <a:t>Sweet paste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</a:rPr>
              <a:t>Charoset</a:t>
            </a:r>
            <a:endParaRPr b="1" sz="1800">
              <a:solidFill>
                <a:srgbClr val="FFFFFF"/>
              </a:solidFill>
            </a:endParaRPr>
          </a:p>
        </p:txBody>
      </p:sp>
      <p:pic>
        <p:nvPicPr>
          <p:cNvPr id="215" name="Google Shape;215;p27"/>
          <p:cNvPicPr preferRelativeResize="0"/>
          <p:nvPr/>
        </p:nvPicPr>
        <p:blipFill rotWithShape="1">
          <a:blip r:embed="rId9">
            <a:alphaModFix/>
          </a:blip>
          <a:srcRect b="17966" l="13815" r="49204" t="28322"/>
          <a:stretch/>
        </p:blipFill>
        <p:spPr>
          <a:xfrm>
            <a:off x="6154601" y="308737"/>
            <a:ext cx="1422940" cy="13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7"/>
          <p:cNvSpPr txBox="1"/>
          <p:nvPr/>
        </p:nvSpPr>
        <p:spPr>
          <a:xfrm>
            <a:off x="6154599" y="1642350"/>
            <a:ext cx="1715100" cy="739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Bitter herbs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</a:rPr>
              <a:t>Maror</a:t>
            </a:r>
            <a:endParaRPr b="1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 txBox="1"/>
          <p:nvPr>
            <p:ph type="title"/>
          </p:nvPr>
        </p:nvSpPr>
        <p:spPr>
          <a:xfrm>
            <a:off x="458975" y="3688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Match these foods with what they represent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22" name="Google Shape;222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3" name="Google Shape;223;p28"/>
          <p:cNvSpPr txBox="1"/>
          <p:nvPr/>
        </p:nvSpPr>
        <p:spPr>
          <a:xfrm>
            <a:off x="402950" y="909225"/>
            <a:ext cx="3000000" cy="635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Bitter herbs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Chazeret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28"/>
          <p:cNvSpPr txBox="1"/>
          <p:nvPr/>
        </p:nvSpPr>
        <p:spPr>
          <a:xfrm>
            <a:off x="402950" y="1642350"/>
            <a:ext cx="3000000" cy="635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Hard boiled egg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Beitzah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28"/>
          <p:cNvSpPr txBox="1"/>
          <p:nvPr/>
        </p:nvSpPr>
        <p:spPr>
          <a:xfrm>
            <a:off x="402951" y="2375475"/>
            <a:ext cx="3000000" cy="739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Lamb bone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Z'roa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p28"/>
          <p:cNvSpPr txBox="1"/>
          <p:nvPr/>
        </p:nvSpPr>
        <p:spPr>
          <a:xfrm>
            <a:off x="406275" y="3985426"/>
            <a:ext cx="3000000" cy="739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Parsley in salt water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Karpas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28"/>
          <p:cNvSpPr txBox="1"/>
          <p:nvPr/>
        </p:nvSpPr>
        <p:spPr>
          <a:xfrm>
            <a:off x="406281" y="3177550"/>
            <a:ext cx="3000000" cy="739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Sweet paste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Charoset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28"/>
          <p:cNvSpPr txBox="1"/>
          <p:nvPr/>
        </p:nvSpPr>
        <p:spPr>
          <a:xfrm>
            <a:off x="4833275" y="909225"/>
            <a:ext cx="3147000" cy="635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tears of Jewish slaves.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28"/>
          <p:cNvSpPr txBox="1"/>
          <p:nvPr/>
        </p:nvSpPr>
        <p:spPr>
          <a:xfrm>
            <a:off x="4833275" y="1642350"/>
            <a:ext cx="3147000" cy="635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lamb sacrificed at the temple.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28"/>
          <p:cNvSpPr txBox="1"/>
          <p:nvPr/>
        </p:nvSpPr>
        <p:spPr>
          <a:xfrm>
            <a:off x="4833275" y="3253750"/>
            <a:ext cx="3147000" cy="739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destruction of the temple, and showing resilience.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28"/>
          <p:cNvSpPr txBox="1"/>
          <p:nvPr/>
        </p:nvSpPr>
        <p:spPr>
          <a:xfrm>
            <a:off x="4833275" y="2354250"/>
            <a:ext cx="3147000" cy="81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clay used to make bricks by slaves.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28"/>
          <p:cNvSpPr txBox="1"/>
          <p:nvPr/>
        </p:nvSpPr>
        <p:spPr>
          <a:xfrm>
            <a:off x="4833275" y="4072425"/>
            <a:ext cx="3147000" cy="635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bitterness of slavery.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 txBox="1"/>
          <p:nvPr>
            <p:ph type="title"/>
          </p:nvPr>
        </p:nvSpPr>
        <p:spPr>
          <a:xfrm>
            <a:off x="458975" y="3688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Match these foods with what they represent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38" name="Google Shape;238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9" name="Google Shape;239;p29"/>
          <p:cNvSpPr txBox="1"/>
          <p:nvPr/>
        </p:nvSpPr>
        <p:spPr>
          <a:xfrm>
            <a:off x="402950" y="909225"/>
            <a:ext cx="3000000" cy="635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Bitter herbs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Chazeret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29"/>
          <p:cNvSpPr txBox="1"/>
          <p:nvPr/>
        </p:nvSpPr>
        <p:spPr>
          <a:xfrm>
            <a:off x="402950" y="1642350"/>
            <a:ext cx="3000000" cy="635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Hard boiled egg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Beitzah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29"/>
          <p:cNvSpPr txBox="1"/>
          <p:nvPr/>
        </p:nvSpPr>
        <p:spPr>
          <a:xfrm>
            <a:off x="402951" y="2375475"/>
            <a:ext cx="3000000" cy="739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Lamb bone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Z'roa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29"/>
          <p:cNvSpPr txBox="1"/>
          <p:nvPr/>
        </p:nvSpPr>
        <p:spPr>
          <a:xfrm>
            <a:off x="406275" y="3985426"/>
            <a:ext cx="3000000" cy="739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Parsley in salt water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Karpas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29"/>
          <p:cNvSpPr txBox="1"/>
          <p:nvPr/>
        </p:nvSpPr>
        <p:spPr>
          <a:xfrm>
            <a:off x="406281" y="3177550"/>
            <a:ext cx="3000000" cy="739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Sweet paste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Charoset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29"/>
          <p:cNvSpPr txBox="1"/>
          <p:nvPr/>
        </p:nvSpPr>
        <p:spPr>
          <a:xfrm>
            <a:off x="3406275" y="3992869"/>
            <a:ext cx="3147000" cy="739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tears of Jewish slaves.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p29"/>
          <p:cNvSpPr txBox="1"/>
          <p:nvPr/>
        </p:nvSpPr>
        <p:spPr>
          <a:xfrm>
            <a:off x="3406275" y="2375350"/>
            <a:ext cx="3147000" cy="739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lamb sacrificed at the temple.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29"/>
          <p:cNvSpPr txBox="1"/>
          <p:nvPr/>
        </p:nvSpPr>
        <p:spPr>
          <a:xfrm>
            <a:off x="3406275" y="1638532"/>
            <a:ext cx="3147000" cy="635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destruction of the temple, and showing resilience.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" name="Google Shape;247;p29"/>
          <p:cNvSpPr txBox="1"/>
          <p:nvPr/>
        </p:nvSpPr>
        <p:spPr>
          <a:xfrm>
            <a:off x="3406275" y="3176568"/>
            <a:ext cx="3147000" cy="739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clay used to make bricks by slaves.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" name="Google Shape;248;p29"/>
          <p:cNvSpPr txBox="1"/>
          <p:nvPr/>
        </p:nvSpPr>
        <p:spPr>
          <a:xfrm>
            <a:off x="3406275" y="909225"/>
            <a:ext cx="3147000" cy="635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bitterness of slavery.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Hanukkah</a:t>
            </a:r>
            <a:endParaRPr sz="30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54" name="Google Shape;254;p30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5" name="Google Shape;255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Hanukkah</a:t>
            </a:r>
            <a:r>
              <a:rPr lang="en-GB"/>
              <a:t>: The Festival of Lights</a:t>
            </a:r>
            <a:endParaRPr/>
          </a:p>
        </p:txBody>
      </p:sp>
      <p:pic>
        <p:nvPicPr>
          <p:cNvPr descr="Hanukkah, Judaism, Candlestick, Candles" id="261" name="Google Shape;26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5950" y="445025"/>
            <a:ext cx="3113065" cy="450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1"/>
          <p:cNvSpPr txBox="1"/>
          <p:nvPr/>
        </p:nvSpPr>
        <p:spPr>
          <a:xfrm>
            <a:off x="1342450" y="1197775"/>
            <a:ext cx="3147000" cy="635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Lasts for eight days.</a:t>
            </a:r>
            <a:endParaRPr b="1" sz="2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3" name="Google Shape;263;p31"/>
          <p:cNvSpPr txBox="1"/>
          <p:nvPr/>
        </p:nvSpPr>
        <p:spPr>
          <a:xfrm>
            <a:off x="1342450" y="2000100"/>
            <a:ext cx="3147000" cy="635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Means ‘dedication’.</a:t>
            </a:r>
            <a:endParaRPr b="1" sz="2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4" name="Google Shape;264;p31"/>
          <p:cNvSpPr txBox="1"/>
          <p:nvPr/>
        </p:nvSpPr>
        <p:spPr>
          <a:xfrm>
            <a:off x="1342450" y="2802425"/>
            <a:ext cx="3147000" cy="635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Celebrates a miracle.</a:t>
            </a:r>
            <a:endParaRPr b="1" sz="2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5" name="Google Shape;265;p31"/>
          <p:cNvSpPr txBox="1"/>
          <p:nvPr/>
        </p:nvSpPr>
        <p:spPr>
          <a:xfrm>
            <a:off x="1342450" y="3604750"/>
            <a:ext cx="3147000" cy="81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November or December each year</a:t>
            </a:r>
            <a:r>
              <a:rPr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2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2"/>
          <p:cNvSpPr txBox="1"/>
          <p:nvPr>
            <p:ph type="title"/>
          </p:nvPr>
        </p:nvSpPr>
        <p:spPr>
          <a:xfrm>
            <a:off x="306575" y="2926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Hanukkah: The Festival of Lights</a:t>
            </a:r>
            <a:endParaRPr/>
          </a:p>
        </p:txBody>
      </p:sp>
      <p:graphicFrame>
        <p:nvGraphicFramePr>
          <p:cNvPr id="271" name="Google Shape;271;p32"/>
          <p:cNvGraphicFramePr/>
          <p:nvPr/>
        </p:nvGraphicFramePr>
        <p:xfrm>
          <a:off x="297000" y="885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{B4E60455-0871-437F-B376-47CA3A4A6538}</a:tableStyleId>
              </a:tblPr>
              <a:tblGrid>
                <a:gridCol w="2742000"/>
                <a:gridCol w="2742000"/>
                <a:gridCol w="2742000"/>
              </a:tblGrid>
              <a:tr h="137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Antiochus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Statue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accabees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25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Three years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Temple destroyed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Cleaned the temple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25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Lit a light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One small jar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Lasted for 8 days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3"/>
          <p:cNvSpPr txBox="1"/>
          <p:nvPr>
            <p:ph type="title"/>
          </p:nvPr>
        </p:nvSpPr>
        <p:spPr>
          <a:xfrm>
            <a:off x="490250" y="358600"/>
            <a:ext cx="8194800" cy="418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End of lesson quiz.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1800"/>
              <a:t>How many will you get right?</a:t>
            </a:r>
            <a:endParaRPr i="0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2100"/>
              <a:t>Share your work with Mr Hutchinson</a:t>
            </a:r>
            <a:endParaRPr i="0" sz="2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2100"/>
              <a:t>Ask your parents or carers to take a photo of your work and post it to twitter, with the #ONAYear2 @OakNational</a:t>
            </a:r>
            <a:endParaRPr i="0" sz="2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2100"/>
              <a:t>If you would like to see your work shared in the lessons, ask your parent or carer to write “I give permission to share.” </a:t>
            </a:r>
            <a:endParaRPr i="0" sz="2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4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References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1200"/>
              <a:t>Slide 12: “Olve haroset” by Olve Utne </a:t>
            </a:r>
            <a:r>
              <a:rPr i="0" lang="en-GB" sz="1200" u="sng">
                <a:solidFill>
                  <a:schemeClr val="hlink"/>
                </a:solidFill>
                <a:hlinkClick r:id="rId3"/>
              </a:rPr>
              <a:t>CC BY 2.5</a:t>
            </a:r>
            <a:endParaRPr i="0" sz="1200"/>
          </a:p>
        </p:txBody>
      </p:sp>
      <p:sp>
        <p:nvSpPr>
          <p:cNvPr id="282" name="Google Shape;282;p34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/>
        </p:nvSpPr>
        <p:spPr>
          <a:xfrm>
            <a:off x="1709975" y="446500"/>
            <a:ext cx="5806500" cy="55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Rosh Hashanah</a:t>
            </a:r>
            <a:endParaRPr sz="2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1709975" y="1352913"/>
            <a:ext cx="5806500" cy="55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Yom Kippur</a:t>
            </a:r>
            <a:endParaRPr sz="2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1709975" y="2259325"/>
            <a:ext cx="5806500" cy="55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Passover (or Pesach)</a:t>
            </a:r>
            <a:endParaRPr sz="2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1709975" y="3165738"/>
            <a:ext cx="5806500" cy="55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Hanukkah</a:t>
            </a:r>
            <a:endParaRPr sz="2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1709975" y="4072150"/>
            <a:ext cx="5806500" cy="55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Outcome</a:t>
            </a:r>
            <a:endParaRPr sz="2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01" name="Google Shape;101;p17"/>
          <p:cNvCxnSpPr>
            <a:stCxn id="96" idx="2"/>
            <a:endCxn id="97" idx="0"/>
          </p:cNvCxnSpPr>
          <p:nvPr/>
        </p:nvCxnSpPr>
        <p:spPr>
          <a:xfrm>
            <a:off x="4613225" y="1002100"/>
            <a:ext cx="0" cy="3507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2" name="Google Shape;102;p17"/>
          <p:cNvCxnSpPr>
            <a:stCxn id="97" idx="2"/>
            <a:endCxn id="98" idx="0"/>
          </p:cNvCxnSpPr>
          <p:nvPr/>
        </p:nvCxnSpPr>
        <p:spPr>
          <a:xfrm>
            <a:off x="4613225" y="1908513"/>
            <a:ext cx="0" cy="3507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" name="Google Shape;103;p17"/>
          <p:cNvCxnSpPr>
            <a:stCxn id="98" idx="2"/>
            <a:endCxn id="99" idx="0"/>
          </p:cNvCxnSpPr>
          <p:nvPr/>
        </p:nvCxnSpPr>
        <p:spPr>
          <a:xfrm>
            <a:off x="4613225" y="2814925"/>
            <a:ext cx="0" cy="3507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" name="Google Shape;104;p17"/>
          <p:cNvCxnSpPr>
            <a:stCxn id="99" idx="2"/>
            <a:endCxn id="100" idx="0"/>
          </p:cNvCxnSpPr>
          <p:nvPr/>
        </p:nvCxnSpPr>
        <p:spPr>
          <a:xfrm>
            <a:off x="4613225" y="3721338"/>
            <a:ext cx="0" cy="3507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Rosh Hashanah</a:t>
            </a:r>
            <a:endParaRPr sz="30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458975" y="337650"/>
            <a:ext cx="8226000" cy="588000"/>
          </a:xfrm>
          <a:prstGeom prst="rect">
            <a:avLst/>
          </a:prstGeom>
          <a:solidFill>
            <a:schemeClr val="accent4"/>
          </a:solidFill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“Shanah Tovah”</a:t>
            </a:r>
            <a:endParaRPr/>
          </a:p>
        </p:txBody>
      </p:sp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19"/>
          <p:cNvSpPr txBox="1"/>
          <p:nvPr>
            <p:ph type="title"/>
          </p:nvPr>
        </p:nvSpPr>
        <p:spPr>
          <a:xfrm>
            <a:off x="459000" y="1132400"/>
            <a:ext cx="8226000" cy="588000"/>
          </a:xfrm>
          <a:prstGeom prst="rect">
            <a:avLst/>
          </a:prstGeom>
          <a:solidFill>
            <a:schemeClr val="accent4"/>
          </a:solidFill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“l'shanah tovah tikatevu techatemu”</a:t>
            </a:r>
            <a:endParaRPr sz="2800"/>
          </a:p>
        </p:txBody>
      </p:sp>
      <p:sp>
        <p:nvSpPr>
          <p:cNvPr id="120" name="Google Shape;120;p19"/>
          <p:cNvSpPr txBox="1"/>
          <p:nvPr>
            <p:ph type="title"/>
          </p:nvPr>
        </p:nvSpPr>
        <p:spPr>
          <a:xfrm>
            <a:off x="5171825" y="3097863"/>
            <a:ext cx="3489600" cy="11157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Shofar</a:t>
            </a:r>
            <a:endParaRPr sz="2800"/>
          </a:p>
        </p:txBody>
      </p:sp>
      <p:pic>
        <p:nvPicPr>
          <p:cNvPr descr="File:ShofarSound.JPG"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975" y="2630800"/>
            <a:ext cx="4123524" cy="231432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>
            <p:ph type="title"/>
          </p:nvPr>
        </p:nvSpPr>
        <p:spPr>
          <a:xfrm>
            <a:off x="458975" y="1927150"/>
            <a:ext cx="4689300" cy="588000"/>
          </a:xfrm>
          <a:prstGeom prst="rect">
            <a:avLst/>
          </a:prstGeom>
          <a:solidFill>
            <a:schemeClr val="accent6"/>
          </a:solidFill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Apples dipped in honey</a:t>
            </a:r>
            <a:endParaRPr sz="2800"/>
          </a:p>
        </p:txBody>
      </p:sp>
      <p:sp>
        <p:nvSpPr>
          <p:cNvPr id="123" name="Google Shape;123;p19"/>
          <p:cNvSpPr txBox="1"/>
          <p:nvPr>
            <p:ph type="title"/>
          </p:nvPr>
        </p:nvSpPr>
        <p:spPr>
          <a:xfrm>
            <a:off x="5577900" y="1927150"/>
            <a:ext cx="3107100" cy="588000"/>
          </a:xfrm>
          <a:prstGeom prst="rect">
            <a:avLst/>
          </a:prstGeom>
          <a:solidFill>
            <a:schemeClr val="accent6"/>
          </a:solidFill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Challah</a:t>
            </a:r>
            <a:endParaRPr sz="2800"/>
          </a:p>
        </p:txBody>
      </p:sp>
      <p:sp>
        <p:nvSpPr>
          <p:cNvPr id="124" name="Google Shape;124;p19"/>
          <p:cNvSpPr txBox="1"/>
          <p:nvPr/>
        </p:nvSpPr>
        <p:spPr>
          <a:xfrm>
            <a:off x="1157150" y="4879000"/>
            <a:ext cx="3003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Montserrat"/>
                <a:ea typeface="Montserrat"/>
                <a:cs typeface="Montserrat"/>
                <a:sym typeface="Montserrat"/>
              </a:rPr>
              <a:t>ShofarSound by </a:t>
            </a:r>
            <a:r>
              <a:rPr lang="en-GB" sz="800">
                <a:solidFill>
                  <a:srgbClr val="0B0080"/>
                </a:solidFill>
                <a:highlight>
                  <a:srgbClr val="F8F9FA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Jonathunder</a:t>
            </a:r>
            <a:r>
              <a:rPr lang="en-GB" sz="80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sz="8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CC BY 3.0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does Shanah Tovah mean?</a:t>
            </a:r>
            <a:endParaRPr/>
          </a:p>
        </p:txBody>
      </p:sp>
      <p:sp>
        <p:nvSpPr>
          <p:cNvPr id="130" name="Google Shape;130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</a:t>
            </a:r>
            <a:endParaRPr/>
          </a:p>
        </p:txBody>
      </p:sp>
      <p:sp>
        <p:nvSpPr>
          <p:cNvPr id="131" name="Google Shape;131;p20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A ram’s horn</a:t>
            </a:r>
            <a:endParaRPr/>
          </a:p>
        </p:txBody>
      </p:sp>
      <p:sp>
        <p:nvSpPr>
          <p:cNvPr id="132" name="Google Shape;132;p20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</a:t>
            </a:r>
            <a:endParaRPr/>
          </a:p>
        </p:txBody>
      </p:sp>
      <p:sp>
        <p:nvSpPr>
          <p:cNvPr id="133" name="Google Shape;133;p20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Apples and honey</a:t>
            </a:r>
            <a:endParaRPr/>
          </a:p>
        </p:txBody>
      </p:sp>
      <p:sp>
        <p:nvSpPr>
          <p:cNvPr id="134" name="Google Shape;134;p20"/>
          <p:cNvSpPr txBox="1"/>
          <p:nvPr>
            <p:ph idx="429496729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Option 3</a:t>
            </a:r>
            <a:endParaRPr/>
          </a:p>
        </p:txBody>
      </p:sp>
      <p:sp>
        <p:nvSpPr>
          <p:cNvPr id="135" name="Google Shape;135;p20"/>
          <p:cNvSpPr txBox="1"/>
          <p:nvPr>
            <p:ph idx="4294967295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Option 4</a:t>
            </a:r>
            <a:endParaRPr/>
          </a:p>
        </p:txBody>
      </p:sp>
      <p:sp>
        <p:nvSpPr>
          <p:cNvPr id="136" name="Google Shape;136;p20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</a:t>
            </a:r>
            <a:endParaRPr/>
          </a:p>
        </p:txBody>
      </p:sp>
      <p:sp>
        <p:nvSpPr>
          <p:cNvPr id="137" name="Google Shape;137;p20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Have a good year!</a:t>
            </a:r>
            <a:endParaRPr/>
          </a:p>
        </p:txBody>
      </p:sp>
      <p:sp>
        <p:nvSpPr>
          <p:cNvPr id="138" name="Google Shape;138;p20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</a:t>
            </a:r>
            <a:endParaRPr/>
          </a:p>
        </p:txBody>
      </p:sp>
      <p:sp>
        <p:nvSpPr>
          <p:cNvPr id="139" name="Google Shape;139;p20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A type of bread</a:t>
            </a:r>
            <a:endParaRPr/>
          </a:p>
        </p:txBody>
      </p:sp>
      <p:sp>
        <p:nvSpPr>
          <p:cNvPr id="140" name="Google Shape;140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does Shanah Tovah mean?</a:t>
            </a:r>
            <a:endParaRPr/>
          </a:p>
        </p:txBody>
      </p:sp>
      <p:sp>
        <p:nvSpPr>
          <p:cNvPr id="146" name="Google Shape;146;p21"/>
          <p:cNvSpPr txBox="1"/>
          <p:nvPr>
            <p:ph idx="429496729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Option 3</a:t>
            </a:r>
            <a:endParaRPr/>
          </a:p>
        </p:txBody>
      </p:sp>
      <p:sp>
        <p:nvSpPr>
          <p:cNvPr id="147" name="Google Shape;147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</a:t>
            </a:r>
            <a:endParaRPr/>
          </a:p>
        </p:txBody>
      </p:sp>
      <p:sp>
        <p:nvSpPr>
          <p:cNvPr id="148" name="Google Shape;148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Have a good year!</a:t>
            </a:r>
            <a:endParaRPr/>
          </a:p>
        </p:txBody>
      </p:sp>
      <p:sp>
        <p:nvSpPr>
          <p:cNvPr id="149" name="Google Shape;149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Yom Kippur</a:t>
            </a:r>
            <a:endParaRPr sz="30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6" name="Google Shape;156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Yom Kippur?</a:t>
            </a:r>
            <a:endParaRPr/>
          </a:p>
        </p:txBody>
      </p:sp>
      <p:sp>
        <p:nvSpPr>
          <p:cNvPr id="162" name="Google Shape;162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23"/>
          <p:cNvSpPr txBox="1"/>
          <p:nvPr>
            <p:ph idx="7" type="subTitle"/>
          </p:nvPr>
        </p:nvSpPr>
        <p:spPr>
          <a:xfrm>
            <a:off x="458975" y="1368375"/>
            <a:ext cx="33141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 days after Rosh Hashanah</a:t>
            </a:r>
            <a:endParaRPr/>
          </a:p>
        </p:txBody>
      </p:sp>
      <p:sp>
        <p:nvSpPr>
          <p:cNvPr id="164" name="Google Shape;164;p23"/>
          <p:cNvSpPr txBox="1"/>
          <p:nvPr>
            <p:ph idx="7" type="subTitle"/>
          </p:nvPr>
        </p:nvSpPr>
        <p:spPr>
          <a:xfrm>
            <a:off x="458975" y="2090300"/>
            <a:ext cx="33141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Days of awe/repentance</a:t>
            </a:r>
            <a:endParaRPr/>
          </a:p>
        </p:txBody>
      </p:sp>
      <p:sp>
        <p:nvSpPr>
          <p:cNvPr id="165" name="Google Shape;165;p23"/>
          <p:cNvSpPr txBox="1"/>
          <p:nvPr>
            <p:ph idx="7" type="subTitle"/>
          </p:nvPr>
        </p:nvSpPr>
        <p:spPr>
          <a:xfrm>
            <a:off x="458975" y="4151300"/>
            <a:ext cx="33141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Most Holy day</a:t>
            </a:r>
            <a:endParaRPr/>
          </a:p>
        </p:txBody>
      </p:sp>
      <p:sp>
        <p:nvSpPr>
          <p:cNvPr id="166" name="Google Shape;166;p23"/>
          <p:cNvSpPr txBox="1"/>
          <p:nvPr>
            <p:ph idx="7" type="subTitle"/>
          </p:nvPr>
        </p:nvSpPr>
        <p:spPr>
          <a:xfrm>
            <a:off x="458975" y="2799775"/>
            <a:ext cx="33141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Ask for forgiveness</a:t>
            </a:r>
            <a:endParaRPr/>
          </a:p>
        </p:txBody>
      </p:sp>
      <p:pic>
        <p:nvPicPr>
          <p:cNvPr descr="Moses, 10 Commandments, 10, Bids, Law, Golden Statue" id="167" name="Google Shape;16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0725" y="-724250"/>
            <a:ext cx="77152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lf, Golden Calf, Gold, Sculpture, Film, Award" id="168" name="Google Shape;16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3225" y="1865825"/>
            <a:ext cx="2100125" cy="21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3"/>
          <p:cNvSpPr txBox="1"/>
          <p:nvPr>
            <p:ph idx="7" type="subTitle"/>
          </p:nvPr>
        </p:nvSpPr>
        <p:spPr>
          <a:xfrm>
            <a:off x="458975" y="3509250"/>
            <a:ext cx="33141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25 hours of fasting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/>
          <p:nvPr/>
        </p:nvSpPr>
        <p:spPr>
          <a:xfrm>
            <a:off x="1446179" y="297875"/>
            <a:ext cx="728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Pause the video to complete your task</a:t>
            </a:r>
            <a:endParaRPr b="0" i="0" sz="28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5" name="Google Shape;175;p24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descr="A picture containing table&#10;&#10;Description automatically generated" id="176" name="Google Shape;176;p24"/>
          <p:cNvPicPr preferRelativeResize="0"/>
          <p:nvPr/>
        </p:nvPicPr>
        <p:blipFill rotWithShape="1">
          <a:blip r:embed="rId3">
            <a:alphaModFix/>
          </a:blip>
          <a:srcRect b="-1926" l="0" r="0" t="0"/>
          <a:stretch/>
        </p:blipFill>
        <p:spPr>
          <a:xfrm>
            <a:off x="551234" y="229781"/>
            <a:ext cx="590145" cy="10641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77" name="Google Shape;17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42632" y="4170490"/>
            <a:ext cx="365496" cy="62283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4"/>
          <p:cNvSpPr txBox="1"/>
          <p:nvPr/>
        </p:nvSpPr>
        <p:spPr>
          <a:xfrm>
            <a:off x="2995590" y="4190867"/>
            <a:ext cx="35385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Re-start once you’re done</a:t>
            </a:r>
            <a:endParaRPr b="0" i="0" sz="20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9" name="Google Shape;179;p24"/>
          <p:cNvSpPr/>
          <p:nvPr/>
        </p:nvSpPr>
        <p:spPr>
          <a:xfrm>
            <a:off x="943275" y="1254050"/>
            <a:ext cx="7572900" cy="523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Draw the scene of Moses smashing the tablets with the ten commandments.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4"/>
          <p:cNvSpPr/>
          <p:nvPr/>
        </p:nvSpPr>
        <p:spPr>
          <a:xfrm>
            <a:off x="551225" y="1839600"/>
            <a:ext cx="8347500" cy="2173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elit, sed do eiusmod tempor incididunt ut labore et dolore magna aliqua. Ut enim ad minim veniam, quis nostrud exercitation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