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10287000" cx="18288000"/>
  <p:notesSz cx="6858000" cy="9144000"/>
  <p:embeddedFontLst>
    <p:embeddedFont>
      <p:font typeface="Montserrat SemiBold"/>
      <p:regular r:id="rId26"/>
      <p:bold r:id="rId27"/>
      <p:italic r:id="rId28"/>
      <p:boldItalic r:id="rId29"/>
    </p:embeddedFont>
    <p:embeddedFont>
      <p:font typeface="Montserrat"/>
      <p:regular r:id="rId30"/>
      <p:bold r:id="rId31"/>
      <p:italic r:id="rId32"/>
      <p:boldItalic r:id="rId33"/>
    </p:embeddedFont>
    <p:embeddedFont>
      <p:font typeface="Montserrat Medium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SemiBold-regular.fntdata"/><Relationship Id="rId25" Type="http://schemas.openxmlformats.org/officeDocument/2006/relationships/slide" Target="slides/slide21.xml"/><Relationship Id="rId28" Type="http://schemas.openxmlformats.org/officeDocument/2006/relationships/font" Target="fonts/MontserratSemiBold-italic.fntdata"/><Relationship Id="rId27" Type="http://schemas.openxmlformats.org/officeDocument/2006/relationships/font" Target="fonts/MontserratSemiBo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SemiBold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7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9.xml"/><Relationship Id="rId35" Type="http://schemas.openxmlformats.org/officeDocument/2006/relationships/font" Target="fonts/MontserratMedium-bold.fntdata"/><Relationship Id="rId12" Type="http://schemas.openxmlformats.org/officeDocument/2006/relationships/slide" Target="slides/slide8.xml"/><Relationship Id="rId34" Type="http://schemas.openxmlformats.org/officeDocument/2006/relationships/font" Target="fonts/MontserratMedium-regular.fntdata"/><Relationship Id="rId15" Type="http://schemas.openxmlformats.org/officeDocument/2006/relationships/slide" Target="slides/slide11.xml"/><Relationship Id="rId37" Type="http://schemas.openxmlformats.org/officeDocument/2006/relationships/font" Target="fonts/MontserratMedium-boldItalic.fntdata"/><Relationship Id="rId14" Type="http://schemas.openxmlformats.org/officeDocument/2006/relationships/slide" Target="slides/slide10.xml"/><Relationship Id="rId36" Type="http://schemas.openxmlformats.org/officeDocument/2006/relationships/font" Target="fonts/MontserratMedium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349fb42c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349fb42c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dce1c033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dce1c033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bc16b1726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bc16b1726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c0839d78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8c0839d78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ea920daf4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cea920daf4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ea920daf4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ea920daf4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ea920daf4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ea920daf4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8bc16b1726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8bc16b1726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c09481b27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c09481b27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c09481b27_0_1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8c09481b2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c0839d78b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8c0839d78b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bc16b17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bc16b17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86754370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86754370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8bc16b1726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8bc16b1726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ece7678a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ece7678a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bc16b1726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8bc16b1726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33e82ce5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33e82ce5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bc16b1726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bc16b1726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c0839d78b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c0839d78b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c0839d78b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8c0839d78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c09481b2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8c09481b2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 SemiBold"/>
              <a:buNone/>
              <a:defRPr b="0" sz="6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12631606" y="7235497"/>
            <a:ext cx="4719201" cy="25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17398450" y="8918400"/>
            <a:ext cx="889800" cy="13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b="0" i="1"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936000" y="9252000"/>
            <a:ext cx="7884000" cy="64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 1">
  <p:cSld name="TITLE_ONLY_1_2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917950" y="890050"/>
            <a:ext cx="1645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906400" y="2857850"/>
            <a:ext cx="164634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2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3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3810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  <p:sp>
        <p:nvSpPr>
          <p:cNvPr id="81" name="Google Shape;81;p14"/>
          <p:cNvSpPr txBox="1"/>
          <p:nvPr>
            <p:ph idx="4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5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3810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  <p:sp>
        <p:nvSpPr>
          <p:cNvPr id="83" name="Google Shape;83;p14"/>
          <p:cNvSpPr txBox="1"/>
          <p:nvPr>
            <p:ph idx="6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7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3810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–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–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6000"/>
              <a:buFont typeface="Montserrat SemiBold"/>
              <a:buNone/>
              <a:defRPr b="0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 sz="2800"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91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946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3" type="title"/>
          </p:nvPr>
        </p:nvSpPr>
        <p:spPr>
          <a:xfrm>
            <a:off x="946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4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5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6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subTitle"/>
          </p:nvPr>
        </p:nvSpPr>
        <p:spPr>
          <a:xfrm>
            <a:off x="11111450" y="5342400"/>
            <a:ext cx="6258600" cy="789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917950" y="41401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subTitle"/>
          </p:nvPr>
        </p:nvSpPr>
        <p:spPr>
          <a:xfrm>
            <a:off x="917950" y="53424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917950" y="66062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subTitle"/>
          </p:nvPr>
        </p:nvSpPr>
        <p:spPr>
          <a:xfrm>
            <a:off x="11111450" y="6355450"/>
            <a:ext cx="6258600" cy="7890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0" name="Google Shape;50;p8"/>
          <p:cNvSpPr txBox="1"/>
          <p:nvPr>
            <p:ph idx="7" type="subTitle"/>
          </p:nvPr>
        </p:nvSpPr>
        <p:spPr>
          <a:xfrm>
            <a:off x="11111450" y="7368500"/>
            <a:ext cx="6258600" cy="789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406400" lvl="4" marL="22860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406400" lvl="5" marL="27432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406400" lvl="6" marL="32004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406400" lvl="7" marL="36576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406400" lvl="8" marL="411480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hyperlink" Target="https://pixabay.com/vectors/search/pencils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Who is Jane Goodall?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90" name="Google Shape;90;p15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Science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91" name="Google Shape;91;p15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Miss Simkin</a:t>
            </a:r>
            <a:endParaRPr>
              <a:solidFill>
                <a:srgbClr val="4B324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0" name="Google Shape;190;p2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1" name="Google Shape;191;p24"/>
          <p:cNvSpPr txBox="1"/>
          <p:nvPr>
            <p:ph idx="4294967295" type="subTitle"/>
          </p:nvPr>
        </p:nvSpPr>
        <p:spPr>
          <a:xfrm>
            <a:off x="271800" y="492775"/>
            <a:ext cx="5262000" cy="115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GB" sz="4400">
                <a:solidFill>
                  <a:srgbClr val="FFFFFF"/>
                </a:solidFill>
              </a:rPr>
              <a:t>Mark your work</a:t>
            </a:r>
            <a:endParaRPr b="1" sz="4400">
              <a:solidFill>
                <a:srgbClr val="FFFFFF"/>
              </a:solidFill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795250" y="2199450"/>
            <a:ext cx="15422700" cy="6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Jane Goodall travelled to 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Tanzania</a:t>
            </a: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to study 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chimpanzees</a:t>
            </a: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She is now the world 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expert</a:t>
            </a: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started her own 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research</a:t>
            </a: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centre</a:t>
            </a: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She discovered that Chimpanzees can 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make their own tools</a:t>
            </a: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/>
          <p:nvPr/>
        </p:nvSpPr>
        <p:spPr>
          <a:xfrm>
            <a:off x="914400" y="2863400"/>
            <a:ext cx="12448200" cy="3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Recording behaviour</a:t>
            </a:r>
            <a:endParaRPr sz="6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9" name="Google Shape;199;p2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5" name="Google Shape;205;p2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26"/>
          <p:cNvSpPr txBox="1"/>
          <p:nvPr/>
        </p:nvSpPr>
        <p:spPr>
          <a:xfrm>
            <a:off x="1744550" y="9072450"/>
            <a:ext cx="2914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 from Pixabay.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6"/>
          <p:cNvSpPr txBox="1"/>
          <p:nvPr>
            <p:ph type="title"/>
          </p:nvPr>
        </p:nvSpPr>
        <p:spPr>
          <a:xfrm>
            <a:off x="584350" y="712050"/>
            <a:ext cx="3327000" cy="83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Ethogram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9538375" y="3147150"/>
            <a:ext cx="7275600" cy="37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8:01 - sleeping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8:03 - looking for food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8.15 - </a:t>
            </a: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drinking water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8.21 - eating fruit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525" y="1851450"/>
            <a:ext cx="8215285" cy="722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5" name="Google Shape;215;p2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6" name="Google Shape;216;p27"/>
          <p:cNvSpPr txBox="1"/>
          <p:nvPr>
            <p:ph idx="4294967295" type="subTitle"/>
          </p:nvPr>
        </p:nvSpPr>
        <p:spPr>
          <a:xfrm>
            <a:off x="271800" y="492775"/>
            <a:ext cx="4120500" cy="115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GB" sz="4400">
                <a:solidFill>
                  <a:srgbClr val="FFFFFF"/>
                </a:solidFill>
              </a:rPr>
              <a:t>Example:</a:t>
            </a:r>
            <a:endParaRPr b="1" sz="4400">
              <a:solidFill>
                <a:srgbClr val="FFFFFF"/>
              </a:solidFill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707625" y="2068025"/>
            <a:ext cx="54369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8.05 - grooming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707625" y="3315500"/>
            <a:ext cx="4495200" cy="58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8.27 -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8.34 -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.45 - 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8.58 -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9" name="Google Shape;219;p27"/>
          <p:cNvPicPr preferRelativeResize="0"/>
          <p:nvPr/>
        </p:nvPicPr>
        <p:blipFill rotWithShape="1">
          <a:blip r:embed="rId3">
            <a:alphaModFix/>
          </a:blip>
          <a:srcRect b="14343" l="0" r="0" t="19189"/>
          <a:stretch/>
        </p:blipFill>
        <p:spPr>
          <a:xfrm>
            <a:off x="8003864" y="1282900"/>
            <a:ext cx="8328534" cy="83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>
            <p:ph type="title"/>
          </p:nvPr>
        </p:nvSpPr>
        <p:spPr>
          <a:xfrm>
            <a:off x="11105075" y="247350"/>
            <a:ext cx="2126100" cy="83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8.05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1" name="Google Shape;221;p27"/>
          <p:cNvSpPr txBox="1"/>
          <p:nvPr/>
        </p:nvSpPr>
        <p:spPr>
          <a:xfrm>
            <a:off x="411675" y="8838500"/>
            <a:ext cx="2914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 from Pixabay.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7" name="Google Shape;227;p2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8" name="Google Shape;228;p28"/>
          <p:cNvSpPr txBox="1"/>
          <p:nvPr>
            <p:ph idx="4294967295" type="subTitle"/>
          </p:nvPr>
        </p:nvSpPr>
        <p:spPr>
          <a:xfrm>
            <a:off x="271800" y="492775"/>
            <a:ext cx="16539000" cy="115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GB" sz="4400">
                <a:solidFill>
                  <a:srgbClr val="FFFFFF"/>
                </a:solidFill>
              </a:rPr>
              <a:t>Record what the chimpanzees are doing at each time:</a:t>
            </a:r>
            <a:endParaRPr b="1" sz="4400">
              <a:solidFill>
                <a:srgbClr val="FFFFFF"/>
              </a:solidFill>
            </a:endParaRPr>
          </a:p>
        </p:txBody>
      </p:sp>
      <p:sp>
        <p:nvSpPr>
          <p:cNvPr id="229" name="Google Shape;229;p28"/>
          <p:cNvSpPr txBox="1"/>
          <p:nvPr>
            <p:ph type="title"/>
          </p:nvPr>
        </p:nvSpPr>
        <p:spPr>
          <a:xfrm>
            <a:off x="271800" y="2041700"/>
            <a:ext cx="2126100" cy="83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8.27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0" name="Google Shape;230;p28"/>
          <p:cNvSpPr txBox="1"/>
          <p:nvPr>
            <p:ph type="title"/>
          </p:nvPr>
        </p:nvSpPr>
        <p:spPr>
          <a:xfrm>
            <a:off x="9098975" y="2041700"/>
            <a:ext cx="2126100" cy="83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8</a:t>
            </a:r>
            <a:r>
              <a:rPr lang="en-GB">
                <a:solidFill>
                  <a:schemeClr val="lt1"/>
                </a:solidFill>
              </a:rPr>
              <a:t>.34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80" y="3137925"/>
            <a:ext cx="7896907" cy="570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07700" y="2041700"/>
            <a:ext cx="5125326" cy="717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8"/>
          <p:cNvSpPr txBox="1"/>
          <p:nvPr/>
        </p:nvSpPr>
        <p:spPr>
          <a:xfrm>
            <a:off x="423675" y="8955475"/>
            <a:ext cx="2914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Images from Pixabay.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9" name="Google Shape;239;p2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0" name="Google Shape;240;p29"/>
          <p:cNvSpPr txBox="1"/>
          <p:nvPr>
            <p:ph idx="4294967295" type="subTitle"/>
          </p:nvPr>
        </p:nvSpPr>
        <p:spPr>
          <a:xfrm>
            <a:off x="271800" y="492775"/>
            <a:ext cx="16539000" cy="115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GB" sz="4400">
                <a:solidFill>
                  <a:srgbClr val="FFFFFF"/>
                </a:solidFill>
              </a:rPr>
              <a:t>Record what the chimpanzees are doing at each time:</a:t>
            </a:r>
            <a:endParaRPr b="1" sz="4400">
              <a:solidFill>
                <a:srgbClr val="FFFFFF"/>
              </a:solidFill>
            </a:endParaRPr>
          </a:p>
        </p:txBody>
      </p:sp>
      <p:sp>
        <p:nvSpPr>
          <p:cNvPr id="241" name="Google Shape;241;p29"/>
          <p:cNvSpPr txBox="1"/>
          <p:nvPr>
            <p:ph type="title"/>
          </p:nvPr>
        </p:nvSpPr>
        <p:spPr>
          <a:xfrm>
            <a:off x="271800" y="2199450"/>
            <a:ext cx="2126100" cy="83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8.45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2" name="Google Shape;242;p29"/>
          <p:cNvSpPr txBox="1"/>
          <p:nvPr>
            <p:ph type="title"/>
          </p:nvPr>
        </p:nvSpPr>
        <p:spPr>
          <a:xfrm>
            <a:off x="8224400" y="2199450"/>
            <a:ext cx="2126100" cy="83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8.58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43" name="Google Shape;2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800" y="3263325"/>
            <a:ext cx="7433568" cy="557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9"/>
          <p:cNvPicPr preferRelativeResize="0"/>
          <p:nvPr/>
        </p:nvPicPr>
        <p:blipFill rotWithShape="1">
          <a:blip r:embed="rId4">
            <a:alphaModFix/>
          </a:blip>
          <a:srcRect b="0" l="19588" r="0" t="16261"/>
          <a:stretch/>
        </p:blipFill>
        <p:spPr>
          <a:xfrm>
            <a:off x="8224400" y="3263325"/>
            <a:ext cx="9072917" cy="55751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 txBox="1"/>
          <p:nvPr/>
        </p:nvSpPr>
        <p:spPr>
          <a:xfrm>
            <a:off x="535675" y="8955475"/>
            <a:ext cx="2914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Images from Pixabay.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/>
          <p:nvPr/>
        </p:nvSpPr>
        <p:spPr>
          <a:xfrm>
            <a:off x="914400" y="2863400"/>
            <a:ext cx="12448200" cy="3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Conservation</a:t>
            </a:r>
            <a:endParaRPr sz="6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1" name="Google Shape;251;p30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2" name="Google Shape;252;p3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8" name="Google Shape;258;p3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9" name="Google Shape;259;p31"/>
          <p:cNvSpPr txBox="1"/>
          <p:nvPr/>
        </p:nvSpPr>
        <p:spPr>
          <a:xfrm>
            <a:off x="1744550" y="9072450"/>
            <a:ext cx="2914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 from Pixabay.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31"/>
          <p:cNvSpPr txBox="1"/>
          <p:nvPr>
            <p:ph type="title"/>
          </p:nvPr>
        </p:nvSpPr>
        <p:spPr>
          <a:xfrm>
            <a:off x="1195775" y="2454575"/>
            <a:ext cx="3327000" cy="256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Hunting for </a:t>
            </a:r>
            <a:r>
              <a:rPr lang="en-GB">
                <a:solidFill>
                  <a:schemeClr val="lt1"/>
                </a:solidFill>
              </a:rPr>
              <a:t>bushmeat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3250" y="0"/>
            <a:ext cx="8260695" cy="907245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 txBox="1"/>
          <p:nvPr>
            <p:ph type="title"/>
          </p:nvPr>
        </p:nvSpPr>
        <p:spPr>
          <a:xfrm>
            <a:off x="1195775" y="6183725"/>
            <a:ext cx="3327000" cy="154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Habitat loss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3" name="Google Shape;263;p31"/>
          <p:cNvSpPr txBox="1"/>
          <p:nvPr>
            <p:ph type="title"/>
          </p:nvPr>
        </p:nvSpPr>
        <p:spPr>
          <a:xfrm>
            <a:off x="917950" y="890050"/>
            <a:ext cx="4182600" cy="94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Endangered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099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/>
        </p:nvSpPr>
        <p:spPr>
          <a:xfrm>
            <a:off x="2892358" y="595750"/>
            <a:ext cx="14572200" cy="17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i="0" lang="en-GB" sz="5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Pause the video to complete your task</a:t>
            </a:r>
            <a:endParaRPr b="1" i="0" sz="5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32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A picture containing table&#10;&#10;Description automatically generated" id="270" name="Google Shape;270;p32"/>
          <p:cNvPicPr preferRelativeResize="0"/>
          <p:nvPr/>
        </p:nvPicPr>
        <p:blipFill rotWithShape="1">
          <a:blip r:embed="rId3">
            <a:alphaModFix/>
          </a:blip>
          <a:srcRect b="-1926" l="0" r="0" t="0"/>
          <a:stretch/>
        </p:blipFill>
        <p:spPr>
          <a:xfrm>
            <a:off x="1102468" y="459562"/>
            <a:ext cx="1180290" cy="21282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71" name="Google Shape;27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6664" y="7593530"/>
            <a:ext cx="730992" cy="124567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2"/>
          <p:cNvSpPr txBox="1"/>
          <p:nvPr/>
        </p:nvSpPr>
        <p:spPr>
          <a:xfrm>
            <a:off x="5762574" y="7924525"/>
            <a:ext cx="83358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Resume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once you’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</a:t>
            </a:r>
            <a:r>
              <a:rPr b="1" i="0" lang="en-GB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4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finished</a:t>
            </a:r>
            <a:endParaRPr b="1" i="0" sz="4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32"/>
          <p:cNvSpPr/>
          <p:nvPr/>
        </p:nvSpPr>
        <p:spPr>
          <a:xfrm>
            <a:off x="3317275" y="2508100"/>
            <a:ext cx="12885600" cy="445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Draw your own ‘save the chimps’ poster.</a:t>
            </a:r>
            <a:endParaRPr b="1" sz="4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u="sng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Remember to include:</a:t>
            </a:r>
            <a:endParaRPr sz="4200" u="sng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Pictures</a:t>
            </a:r>
            <a:endParaRPr sz="4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Title</a:t>
            </a:r>
            <a:endParaRPr sz="4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Bright colours</a:t>
            </a:r>
            <a:endParaRPr sz="4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"/>
          <p:cNvSpPr txBox="1"/>
          <p:nvPr/>
        </p:nvSpPr>
        <p:spPr>
          <a:xfrm>
            <a:off x="1379850" y="3969300"/>
            <a:ext cx="14880300" cy="19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02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Great job today!</a:t>
            </a:r>
            <a:endParaRPr i="1" sz="102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9" name="Google Shape;279;p33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0" name="Google Shape;280;p3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  <p:sp>
        <p:nvSpPr>
          <p:cNvPr id="281" name="Google Shape;281;p33"/>
          <p:cNvSpPr/>
          <p:nvPr/>
        </p:nvSpPr>
        <p:spPr>
          <a:xfrm rot="-697018">
            <a:off x="260953" y="3090804"/>
            <a:ext cx="2437327" cy="217633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3"/>
          <p:cNvSpPr/>
          <p:nvPr/>
        </p:nvSpPr>
        <p:spPr>
          <a:xfrm rot="-697018">
            <a:off x="14473953" y="1506629"/>
            <a:ext cx="2437327" cy="217633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3"/>
          <p:cNvSpPr/>
          <p:nvPr/>
        </p:nvSpPr>
        <p:spPr>
          <a:xfrm rot="-697018">
            <a:off x="7925328" y="5865154"/>
            <a:ext cx="2437327" cy="2176331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3"/>
          <p:cNvSpPr/>
          <p:nvPr/>
        </p:nvSpPr>
        <p:spPr>
          <a:xfrm rot="-1623857">
            <a:off x="1508056" y="742821"/>
            <a:ext cx="1047056" cy="9499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285" name="Google Shape;285;p33"/>
          <p:cNvSpPr/>
          <p:nvPr/>
        </p:nvSpPr>
        <p:spPr>
          <a:xfrm rot="-1623857">
            <a:off x="14540181" y="6701396"/>
            <a:ext cx="1047056" cy="949916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286" name="Google Shape;286;p33"/>
          <p:cNvSpPr/>
          <p:nvPr/>
        </p:nvSpPr>
        <p:spPr>
          <a:xfrm rot="2069048">
            <a:off x="560151" y="6820483"/>
            <a:ext cx="1524962" cy="143593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/>
        </p:nvSpPr>
        <p:spPr>
          <a:xfrm>
            <a:off x="2357950" y="1317175"/>
            <a:ext cx="11315100" cy="100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Star words</a:t>
            </a:r>
            <a:endParaRPr b="1" sz="4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2357950" y="2949788"/>
            <a:ext cx="11315100" cy="100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Jane Goodall’s story</a:t>
            </a:r>
            <a:endParaRPr b="1" sz="4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2357950" y="4582401"/>
            <a:ext cx="11315100" cy="100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Recording behaviour</a:t>
            </a:r>
            <a:endParaRPr b="1" sz="5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2357950" y="6215014"/>
            <a:ext cx="11315100" cy="10008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Conservation</a:t>
            </a:r>
            <a:endParaRPr b="1" sz="4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2357950" y="7847627"/>
            <a:ext cx="11315100" cy="10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End of lesson quiz </a:t>
            </a:r>
            <a:endParaRPr b="1" sz="4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1" name="Google Shape;101;p16"/>
          <p:cNvCxnSpPr>
            <a:stCxn id="96" idx="2"/>
            <a:endCxn id="97" idx="0"/>
          </p:cNvCxnSpPr>
          <p:nvPr/>
        </p:nvCxnSpPr>
        <p:spPr>
          <a:xfrm>
            <a:off x="8015500" y="2317975"/>
            <a:ext cx="0" cy="6318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" name="Google Shape;102;p16"/>
          <p:cNvCxnSpPr>
            <a:stCxn id="97" idx="2"/>
            <a:endCxn id="98" idx="0"/>
          </p:cNvCxnSpPr>
          <p:nvPr/>
        </p:nvCxnSpPr>
        <p:spPr>
          <a:xfrm>
            <a:off x="8015500" y="3950588"/>
            <a:ext cx="0" cy="6318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" name="Google Shape;103;p16"/>
          <p:cNvCxnSpPr>
            <a:stCxn id="98" idx="2"/>
            <a:endCxn id="99" idx="0"/>
          </p:cNvCxnSpPr>
          <p:nvPr/>
        </p:nvCxnSpPr>
        <p:spPr>
          <a:xfrm>
            <a:off x="8015500" y="5583201"/>
            <a:ext cx="0" cy="6318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" name="Google Shape;104;p16"/>
          <p:cNvCxnSpPr>
            <a:stCxn id="99" idx="2"/>
            <a:endCxn id="100" idx="0"/>
          </p:cNvCxnSpPr>
          <p:nvPr/>
        </p:nvCxnSpPr>
        <p:spPr>
          <a:xfrm>
            <a:off x="8015500" y="7215814"/>
            <a:ext cx="0" cy="631800"/>
          </a:xfrm>
          <a:prstGeom prst="straightConnector1">
            <a:avLst/>
          </a:prstGeom>
          <a:noFill/>
          <a:ln cap="flat" cmpd="sng" w="28575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" name="Google Shape;106;p16"/>
          <p:cNvSpPr txBox="1"/>
          <p:nvPr/>
        </p:nvSpPr>
        <p:spPr>
          <a:xfrm>
            <a:off x="300050" y="258250"/>
            <a:ext cx="49935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Lesson Agenda</a:t>
            </a:r>
            <a:endParaRPr b="1" sz="36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>
            <p:ph type="title"/>
          </p:nvPr>
        </p:nvSpPr>
        <p:spPr>
          <a:xfrm>
            <a:off x="980500" y="1118650"/>
            <a:ext cx="16894500" cy="819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0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60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60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Share your work with Oak National</a:t>
            </a:r>
            <a:endParaRPr b="1" i="0" sz="60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32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If you'd like to, please ask your parent or carer to share your work on </a:t>
            </a:r>
            <a:r>
              <a:rPr b="1"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Instagram</a:t>
            </a:r>
            <a:r>
              <a:rPr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Facebook</a:t>
            </a:r>
            <a:r>
              <a:rPr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 or </a:t>
            </a:r>
            <a:r>
              <a:rPr b="1"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Twitter</a:t>
            </a:r>
            <a:r>
              <a:rPr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 tagging </a:t>
            </a:r>
            <a:r>
              <a:rPr b="1"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@OakNational</a:t>
            </a:r>
            <a:r>
              <a:rPr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b="1" i="0" lang="en-GB" sz="3500">
                <a:solidFill>
                  <a:srgbClr val="4B3241"/>
                </a:solidFill>
                <a:latin typeface="Montserrat"/>
                <a:ea typeface="Montserrat"/>
                <a:cs typeface="Montserrat"/>
                <a:sym typeface="Montserrat"/>
              </a:rPr>
              <a:t>#LearnwithOak</a:t>
            </a:r>
            <a:endParaRPr b="1" i="0" sz="3500">
              <a:solidFill>
                <a:srgbClr val="4B324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b="1" i="0"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i="0" lang="en-GB" sz="3500">
                <a:latin typeface="Montserrat"/>
                <a:ea typeface="Montserrat"/>
                <a:cs typeface="Montserrat"/>
                <a:sym typeface="Montserrat"/>
              </a:rPr>
              <a:t>You can also tag </a:t>
            </a:r>
            <a:r>
              <a:rPr b="1" i="0" lang="en-GB" sz="3500">
                <a:latin typeface="Montserrat"/>
                <a:ea typeface="Montserrat"/>
                <a:cs typeface="Montserrat"/>
                <a:sym typeface="Montserrat"/>
              </a:rPr>
              <a:t>@Teach_STEMinism</a:t>
            </a:r>
            <a:endParaRPr b="1" i="0"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/>
          <p:nvPr/>
        </p:nvSpPr>
        <p:spPr>
          <a:xfrm>
            <a:off x="914400" y="2863400"/>
            <a:ext cx="14880300" cy="3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End of lesson quiz</a:t>
            </a:r>
            <a:endParaRPr sz="6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7" name="Google Shape;297;p35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98" name="Google Shape;298;p3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/>
        </p:nvSpPr>
        <p:spPr>
          <a:xfrm>
            <a:off x="11053250" y="4229775"/>
            <a:ext cx="4695900" cy="43134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455250" y="479050"/>
            <a:ext cx="116934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 this lesson, you will need:</a:t>
            </a:r>
            <a:endParaRPr b="1" i="0" sz="3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2042765" y="2676577"/>
            <a:ext cx="4371900" cy="12768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anchorCtr="0" anchor="ctr" bIns="182850" lIns="182850" spcFirstLastPara="1" rIns="182850" wrap="square" tIns="18000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Paper or exercise book</a:t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2042776" y="4238075"/>
            <a:ext cx="4371900" cy="43134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11053250" y="2676563"/>
            <a:ext cx="4695900" cy="12360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anchorCtr="0" anchor="ctr" bIns="182850" lIns="182850" spcFirstLastPara="1" rIns="182850" wrap="square" tIns="18000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Coloured pencils</a:t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0700" y="4487098"/>
            <a:ext cx="3365018" cy="27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71460">
            <a:off x="3350053" y="5727823"/>
            <a:ext cx="3013319" cy="2242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6723017" y="2676575"/>
            <a:ext cx="4050900" cy="1236000"/>
          </a:xfrm>
          <a:prstGeom prst="rect">
            <a:avLst/>
          </a:prstGeom>
          <a:solidFill>
            <a:srgbClr val="008237"/>
          </a:solidFill>
          <a:ln>
            <a:noFill/>
          </a:ln>
        </p:spPr>
        <p:txBody>
          <a:bodyPr anchorCtr="0" anchor="ctr" bIns="182850" lIns="182850" spcFirstLastPara="1" rIns="182850" wrap="square" tIns="180000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Pencil</a:t>
            </a:r>
            <a:endParaRPr b="1" sz="3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6779445" y="4238075"/>
            <a:ext cx="4050900" cy="43134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81393">
            <a:off x="6758370" y="5447787"/>
            <a:ext cx="4138259" cy="1860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ncils, Colored, Pen, Write, Pencil, Sharp, Yellow" id="121" name="Google Shape;12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12134063" y="4379249"/>
            <a:ext cx="2534274" cy="377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9700" marR="139700" rtl="0" algn="l">
              <a:lnSpc>
                <a:spcPct val="287500"/>
              </a:lnSpc>
              <a:spcBef>
                <a:spcPts val="0"/>
              </a:spcBef>
              <a:spcAft>
                <a:spcPts val="1900"/>
              </a:spcAft>
              <a:buNone/>
            </a:pPr>
            <a:r>
              <a:rPr lang="en-GB" sz="1200">
                <a:solidFill>
                  <a:srgbClr val="FFFFFF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Pencils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8" name="Google Shape;128;p18"/>
          <p:cNvSpPr txBox="1"/>
          <p:nvPr>
            <p:ph idx="12" type="sldNum"/>
          </p:nvPr>
        </p:nvSpPr>
        <p:spPr>
          <a:xfrm>
            <a:off x="1835882" y="19173300"/>
            <a:ext cx="28800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18"/>
          <p:cNvSpPr txBox="1"/>
          <p:nvPr/>
        </p:nvSpPr>
        <p:spPr>
          <a:xfrm>
            <a:off x="6853500" y="288250"/>
            <a:ext cx="4581000" cy="12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GB" sz="6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Star Words</a:t>
            </a:r>
            <a:endParaRPr b="0" i="0" sz="6000" u="none" cap="none" strike="noStrike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3225550" y="2371100"/>
            <a:ext cx="54111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chimpanzee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9070575" y="2876300"/>
            <a:ext cx="54111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conservation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3225550" y="5842713"/>
            <a:ext cx="45810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Tanzania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8636650" y="5271150"/>
            <a:ext cx="45810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tools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12524325" y="4922475"/>
            <a:ext cx="45810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expert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6853500" y="6753475"/>
            <a:ext cx="2250300" cy="23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⭐</a:t>
            </a:r>
            <a:endParaRPr sz="1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541325" y="890050"/>
            <a:ext cx="2250300" cy="23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⭐</a:t>
            </a:r>
            <a:endParaRPr b="1" sz="1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13507150" y="6491000"/>
            <a:ext cx="2250300" cy="23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⭐</a:t>
            </a:r>
            <a:endParaRPr sz="1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18"/>
          <p:cNvSpPr txBox="1"/>
          <p:nvPr/>
        </p:nvSpPr>
        <p:spPr>
          <a:xfrm>
            <a:off x="14481675" y="749650"/>
            <a:ext cx="2250300" cy="23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⭐</a:t>
            </a:r>
            <a:endParaRPr sz="1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1155450" y="6139300"/>
            <a:ext cx="2250300" cy="23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⭐</a:t>
            </a:r>
            <a:endParaRPr sz="1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 rotWithShape="1">
          <a:blip r:embed="rId3">
            <a:alphaModFix/>
          </a:blip>
          <a:srcRect b="9362" l="0" r="2837" t="0"/>
          <a:stretch/>
        </p:blipFill>
        <p:spPr>
          <a:xfrm>
            <a:off x="3618900" y="3668638"/>
            <a:ext cx="4804583" cy="492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/>
          <p:nvPr/>
        </p:nvSpPr>
        <p:spPr>
          <a:xfrm>
            <a:off x="914400" y="2863400"/>
            <a:ext cx="12448200" cy="38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Jane Goodall’s story</a:t>
            </a:r>
            <a:endParaRPr sz="60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7" name="Google Shape;147;p1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434343"/>
                </a:solidFill>
              </a:rPr>
              <a:t>‹#›</a:t>
            </a:fld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3" name="Google Shape;153;p2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" name="Google Shape;154;p20"/>
          <p:cNvSpPr txBox="1"/>
          <p:nvPr/>
        </p:nvSpPr>
        <p:spPr>
          <a:xfrm>
            <a:off x="609500" y="8623300"/>
            <a:ext cx="4496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Image: Jane Goodall GM, Floatjon, (Wikimedia)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350" y="152400"/>
            <a:ext cx="8073500" cy="893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>
            <p:ph type="title"/>
          </p:nvPr>
        </p:nvSpPr>
        <p:spPr>
          <a:xfrm>
            <a:off x="936800" y="1460850"/>
            <a:ext cx="3024000" cy="141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Jane Goodall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2" name="Google Shape;162;p2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3" name="Google Shape;163;p21"/>
          <p:cNvSpPr txBox="1"/>
          <p:nvPr>
            <p:ph type="title"/>
          </p:nvPr>
        </p:nvSpPr>
        <p:spPr>
          <a:xfrm>
            <a:off x="936800" y="1460850"/>
            <a:ext cx="3024000" cy="7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Tanzania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5850" y="97900"/>
            <a:ext cx="9598801" cy="90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 txBox="1"/>
          <p:nvPr/>
        </p:nvSpPr>
        <p:spPr>
          <a:xfrm>
            <a:off x="609500" y="8623300"/>
            <a:ext cx="4496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Image: Tanzania in Africa,  TUBS, (Wikimedia)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1" name="Google Shape;171;p22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2" name="Google Shape;172;p22"/>
          <p:cNvSpPr txBox="1"/>
          <p:nvPr/>
        </p:nvSpPr>
        <p:spPr>
          <a:xfrm>
            <a:off x="627350" y="8963525"/>
            <a:ext cx="4496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700">
                <a:latin typeface="Montserrat"/>
                <a:ea typeface="Montserrat"/>
                <a:cs typeface="Montserrat"/>
                <a:sym typeface="Montserrat"/>
              </a:rPr>
              <a:t>Image from Pixabay</a:t>
            </a:r>
            <a:endParaRPr i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3" name="Google Shape;173;p22"/>
          <p:cNvPicPr preferRelativeResize="0"/>
          <p:nvPr/>
        </p:nvPicPr>
        <p:blipFill rotWithShape="1">
          <a:blip r:embed="rId3">
            <a:alphaModFix/>
          </a:blip>
          <a:srcRect b="9362" l="0" r="2837" t="0"/>
          <a:stretch/>
        </p:blipFill>
        <p:spPr>
          <a:xfrm>
            <a:off x="6833250" y="0"/>
            <a:ext cx="8903676" cy="9122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>
            <p:ph type="title"/>
          </p:nvPr>
        </p:nvSpPr>
        <p:spPr>
          <a:xfrm>
            <a:off x="936800" y="1460850"/>
            <a:ext cx="3024000" cy="165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World expert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5" name="Google Shape;175;p22"/>
          <p:cNvSpPr txBox="1"/>
          <p:nvPr>
            <p:ph type="title"/>
          </p:nvPr>
        </p:nvSpPr>
        <p:spPr>
          <a:xfrm>
            <a:off x="1089200" y="3829600"/>
            <a:ext cx="3024000" cy="322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Gombe Stream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Research Centre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A0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1" name="Google Shape;181;p2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2" name="Google Shape;182;p23"/>
          <p:cNvSpPr txBox="1"/>
          <p:nvPr>
            <p:ph idx="4294967295" type="subTitle"/>
          </p:nvPr>
        </p:nvSpPr>
        <p:spPr>
          <a:xfrm>
            <a:off x="271800" y="492775"/>
            <a:ext cx="4755600" cy="1151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GB" sz="4400">
                <a:solidFill>
                  <a:srgbClr val="FFFFFF"/>
                </a:solidFill>
              </a:rPr>
              <a:t>Fill in the gaps </a:t>
            </a:r>
            <a:endParaRPr b="1" sz="4400">
              <a:solidFill>
                <a:srgbClr val="FFFFFF"/>
              </a:solidFill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707625" y="2681275"/>
            <a:ext cx="15422700" cy="6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Jane Goodall travelled to </a:t>
            </a: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_____________ to study  __________.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She is now the world e__________ and started her own ___________ c________________.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She discovered that Chimpanzees can make their own _____________.</a:t>
            </a:r>
            <a:endParaRPr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5224600" y="492775"/>
            <a:ext cx="12910200" cy="1950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xpert      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Tanzania</a:t>
            </a: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     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research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centre</a:t>
            </a:r>
            <a:endParaRPr b="1" sz="5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    c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himpanzees</a:t>
            </a:r>
            <a:r>
              <a:rPr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          </a:t>
            </a:r>
            <a:r>
              <a:rPr b="1" lang="en-GB" sz="5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tools</a:t>
            </a:r>
            <a:endParaRPr sz="4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